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9" r:id="rId16"/>
    <p:sldId id="271" r:id="rId17"/>
    <p:sldId id="290" r:id="rId18"/>
    <p:sldId id="273" r:id="rId19"/>
    <p:sldId id="274" r:id="rId20"/>
    <p:sldId id="291" r:id="rId21"/>
    <p:sldId id="270" r:id="rId22"/>
    <p:sldId id="292" r:id="rId23"/>
    <p:sldId id="275" r:id="rId24"/>
    <p:sldId id="276" r:id="rId25"/>
    <p:sldId id="307" r:id="rId26"/>
    <p:sldId id="277" r:id="rId27"/>
    <p:sldId id="278" r:id="rId28"/>
    <p:sldId id="279" r:id="rId29"/>
    <p:sldId id="280" r:id="rId30"/>
    <p:sldId id="309" r:id="rId31"/>
    <p:sldId id="281" r:id="rId32"/>
    <p:sldId id="308" r:id="rId33"/>
    <p:sldId id="282" r:id="rId34"/>
    <p:sldId id="310" r:id="rId35"/>
    <p:sldId id="283" r:id="rId36"/>
    <p:sldId id="284" r:id="rId37"/>
    <p:sldId id="285" r:id="rId38"/>
    <p:sldId id="286" r:id="rId39"/>
    <p:sldId id="287" r:id="rId40"/>
    <p:sldId id="288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11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>
        <p:scale>
          <a:sx n="60" d="100"/>
          <a:sy n="60" d="100"/>
        </p:scale>
        <p:origin x="6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15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0594-603A-469C-9D69-51738C05DDD7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9161-774B-47EB-BC6A-021E0D6F3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5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0594-603A-469C-9D69-51738C05DDD7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9161-774B-47EB-BC6A-021E0D6F3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0594-603A-469C-9D69-51738C05DDD7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9161-774B-47EB-BC6A-021E0D6F3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4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0594-603A-469C-9D69-51738C05DDD7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9161-774B-47EB-BC6A-021E0D6F3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5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0594-603A-469C-9D69-51738C05DDD7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9161-774B-47EB-BC6A-021E0D6F3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0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0594-603A-469C-9D69-51738C05DDD7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9161-774B-47EB-BC6A-021E0D6F3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0594-603A-469C-9D69-51738C05DDD7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9161-774B-47EB-BC6A-021E0D6F3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5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0594-603A-469C-9D69-51738C05DDD7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9161-774B-47EB-BC6A-021E0D6F3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4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0594-603A-469C-9D69-51738C05DDD7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9161-774B-47EB-BC6A-021E0D6F3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3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0594-603A-469C-9D69-51738C05DDD7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9161-774B-47EB-BC6A-021E0D6F3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28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0594-603A-469C-9D69-51738C05DDD7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9161-774B-47EB-BC6A-021E0D6F3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C0594-603A-469C-9D69-51738C05DDD7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C9161-774B-47EB-BC6A-021E0D6F3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6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02"/>
            <a:ext cx="9173254" cy="68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04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2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41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4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33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93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05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85715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92667" y="2167467"/>
            <a:ext cx="5249333" cy="64346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50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" y="0"/>
            <a:ext cx="9110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39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85715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91067" y="2641601"/>
            <a:ext cx="5249333" cy="64346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85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4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17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85715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91067" y="3098806"/>
            <a:ext cx="5689600" cy="64346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56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25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49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17"/>
            <a:ext cx="9144000" cy="681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07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5715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26533" y="3589872"/>
            <a:ext cx="7586134" cy="64346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28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0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50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5715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26534" y="4047069"/>
            <a:ext cx="6570134" cy="64346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01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7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10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87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5715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26534" y="4487332"/>
            <a:ext cx="5367866" cy="64346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39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9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7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84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8" y="0"/>
            <a:ext cx="7789333" cy="68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49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934" y="0"/>
            <a:ext cx="5994400" cy="686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48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404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5715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26532" y="4978396"/>
            <a:ext cx="7704667" cy="64346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98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04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5715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26534" y="5418672"/>
            <a:ext cx="4741333" cy="64346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109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35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5733" y="1896533"/>
            <a:ext cx="7941734" cy="4131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966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267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Is This Living? From “Inquiring About Plants”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And, How Can You Tell? </a:t>
            </a: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Design and carry out at least two investigations that would help you determine if this apple is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867" y="3300837"/>
            <a:ext cx="3138487" cy="330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239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4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707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0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684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286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4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96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3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837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57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523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067" y="-11133"/>
            <a:ext cx="5130800" cy="685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135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11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832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34" y="3966"/>
            <a:ext cx="7450666" cy="688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903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-19004"/>
            <a:ext cx="5181600" cy="689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838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was the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Common Theme?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(Big Idea)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13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399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228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66" y="0"/>
            <a:ext cx="8143300" cy="880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459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455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3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7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98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771638"/>
              </p:ext>
            </p:extLst>
          </p:nvPr>
        </p:nvGraphicFramePr>
        <p:xfrm>
          <a:off x="2" y="-2"/>
          <a:ext cx="9143997" cy="6830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0482"/>
                <a:gridCol w="1475874"/>
                <a:gridCol w="1475874"/>
                <a:gridCol w="1267326"/>
                <a:gridCol w="1828800"/>
                <a:gridCol w="625641"/>
              </a:tblGrid>
              <a:tr h="198783">
                <a:tc>
                  <a:txBody>
                    <a:bodyPr/>
                    <a:lstStyle/>
                    <a:p>
                      <a:pPr marL="171450" marR="0" indent="-17145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Unit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54380" algn="ctr"/>
                          <a:tab pos="1062990" algn="l"/>
                          <a:tab pos="6915150" algn="r"/>
                        </a:tabLst>
                      </a:pPr>
                      <a:r>
                        <a:rPr lang="en-US" sz="900">
                          <a:effectLst/>
                        </a:rPr>
                        <a:t>Essential Knowledge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Reading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 anchor="ctr"/>
                </a:tc>
                <a:tc>
                  <a:txBody>
                    <a:bodyPr/>
                    <a:lstStyle/>
                    <a:p>
                      <a:pPr marL="111760" marR="0" indent="-12446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Assignments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 anchor="ctr"/>
                </a:tc>
                <a:tc>
                  <a:txBody>
                    <a:bodyPr/>
                    <a:lstStyle/>
                    <a:p>
                      <a:pPr marL="89535" marR="0" indent="-89535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Labs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>
                          <a:effectLst/>
                        </a:rPr>
                        <a:t>Length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 anchor="ctr"/>
                </a:tc>
              </a:tr>
              <a:tr h="496956">
                <a:tc>
                  <a:txBody>
                    <a:bodyPr/>
                    <a:lstStyle/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>
                          <a:effectLst/>
                        </a:rPr>
                        <a:t>1-Biochemistry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>
                          <a:effectLst/>
                        </a:rPr>
                        <a:t>Bonding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>
                          <a:effectLst/>
                        </a:rPr>
                        <a:t>Water and Buffers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>
                          <a:effectLst/>
                        </a:rPr>
                        <a:t>Organic Chemistry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>
                          <a:effectLst/>
                        </a:rPr>
                        <a:t>Macromolecules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2.A.3</a:t>
                      </a:r>
                      <a:r>
                        <a:rPr lang="en-US" sz="900" dirty="0">
                          <a:effectLst/>
                        </a:rPr>
                        <a:t>, </a:t>
                      </a:r>
                      <a:r>
                        <a:rPr lang="en-US" sz="900" dirty="0" smtClean="0">
                          <a:effectLst/>
                        </a:rPr>
                        <a:t>1.D.1,2.A.3</a:t>
                      </a:r>
                      <a:r>
                        <a:rPr lang="en-US" sz="900" dirty="0">
                          <a:effectLst/>
                        </a:rPr>
                        <a:t>, </a:t>
                      </a:r>
                      <a:endParaRPr lang="en-US" sz="9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 smtClean="0">
                          <a:effectLst/>
                        </a:rPr>
                        <a:t>4.A.1, 4.C.1</a:t>
                      </a:r>
                      <a:r>
                        <a:rPr lang="en-US" sz="900" dirty="0">
                          <a:effectLst/>
                        </a:rPr>
                        <a:t>, 4.B.1,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3.A.1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 smtClean="0">
                          <a:effectLst/>
                        </a:rPr>
                        <a:t>3</a:t>
                      </a:r>
                      <a:r>
                        <a:rPr lang="en-US" sz="900" dirty="0">
                          <a:effectLst/>
                        </a:rPr>
                        <a:t>: 46-56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1495" algn="l"/>
                          <a:tab pos="754380" algn="ctr"/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4: 58-63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5: 68-89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/>
                </a:tc>
                <a:tc>
                  <a:txBody>
                    <a:bodyPr/>
                    <a:lstStyle/>
                    <a:p>
                      <a:pPr marL="111760" marR="0" indent="-12446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Organic </a:t>
                      </a:r>
                      <a:r>
                        <a:rPr lang="en-US" sz="900" dirty="0">
                          <a:effectLst/>
                        </a:rPr>
                        <a:t>Molecules </a:t>
                      </a:r>
                    </a:p>
                    <a:p>
                      <a:pPr marL="111760" marR="0" indent="-12446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POGIL </a:t>
                      </a:r>
                      <a:r>
                        <a:rPr lang="en-US" sz="900" dirty="0" smtClean="0">
                          <a:effectLst/>
                        </a:rPr>
                        <a:t>1,3</a:t>
                      </a:r>
                      <a:endParaRPr lang="en-US" sz="900" dirty="0">
                        <a:effectLst/>
                      </a:endParaRPr>
                    </a:p>
                    <a:p>
                      <a:pPr marL="111760" marR="0" indent="-12446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Case Study Acids</a:t>
                      </a:r>
                    </a:p>
                    <a:p>
                      <a:pPr marL="111760" marR="0" indent="-12446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HHMI-Deep History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/>
                </a:tc>
                <a:tc>
                  <a:txBody>
                    <a:bodyPr/>
                    <a:lstStyle/>
                    <a:p>
                      <a:pPr marL="89535" marR="0" indent="-895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H</a:t>
                      </a:r>
                      <a:r>
                        <a:rPr lang="en-US" sz="900" baseline="-25000" dirty="0" smtClean="0">
                          <a:effectLst/>
                        </a:rPr>
                        <a:t>2</a:t>
                      </a:r>
                      <a:r>
                        <a:rPr lang="en-US" sz="900" dirty="0" smtClean="0">
                          <a:effectLst/>
                        </a:rPr>
                        <a:t>O </a:t>
                      </a:r>
                      <a:r>
                        <a:rPr lang="en-US" sz="900" dirty="0">
                          <a:effectLst/>
                        </a:rPr>
                        <a:t>and Buffers</a:t>
                      </a:r>
                    </a:p>
                    <a:p>
                      <a:pPr marL="89535" marR="0" indent="-895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 err="1">
                          <a:effectLst/>
                        </a:rPr>
                        <a:t>Mung</a:t>
                      </a:r>
                      <a:r>
                        <a:rPr lang="en-US" sz="900" dirty="0">
                          <a:effectLst/>
                        </a:rPr>
                        <a:t> Beans</a:t>
                      </a:r>
                    </a:p>
                    <a:p>
                      <a:pPr marL="89535" marR="0" indent="-895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>
                          <a:effectLst/>
                        </a:rPr>
                        <a:t>4  weeks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 anchor="ctr"/>
                </a:tc>
              </a:tr>
              <a:tr h="795131">
                <a:tc>
                  <a:txBody>
                    <a:bodyPr/>
                    <a:lstStyle/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2-The Cell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Membranes and Transport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Gas Exchange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Prokaryotes/Eukaryote Cell Structure and Function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Plant/Animal Cells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Endomembrane </a:t>
                      </a:r>
                      <a:r>
                        <a:rPr lang="en-US" sz="900" dirty="0" smtClean="0">
                          <a:effectLst/>
                        </a:rPr>
                        <a:t>System /Plant </a:t>
                      </a:r>
                      <a:r>
                        <a:rPr lang="en-US" sz="900" dirty="0">
                          <a:effectLst/>
                        </a:rPr>
                        <a:t>Transport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 smtClean="0">
                          <a:effectLst/>
                        </a:rPr>
                        <a:t>2.A.3</a:t>
                      </a:r>
                      <a:r>
                        <a:rPr lang="en-US" sz="900" dirty="0">
                          <a:effectLst/>
                        </a:rPr>
                        <a:t>, 2.B.1,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2.B.2, 2.B.3,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4.A.2, 4.B.2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6:98-111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7:125-138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36:767-778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42:915-919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/>
                </a:tc>
                <a:tc>
                  <a:txBody>
                    <a:bodyPr/>
                    <a:lstStyle/>
                    <a:p>
                      <a:pPr marL="111760" marR="0" indent="-12446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Cellular </a:t>
                      </a:r>
                      <a:r>
                        <a:rPr lang="en-US" sz="900" dirty="0">
                          <a:effectLst/>
                        </a:rPr>
                        <a:t>Tour</a:t>
                      </a:r>
                    </a:p>
                    <a:p>
                      <a:pPr marL="111760" marR="0" indent="-12446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POGIL </a:t>
                      </a:r>
                      <a:r>
                        <a:rPr lang="en-US" sz="900" dirty="0" smtClean="0">
                          <a:effectLst/>
                        </a:rPr>
                        <a:t>4,5,2</a:t>
                      </a:r>
                      <a:endParaRPr lang="en-US" sz="900" dirty="0">
                        <a:effectLst/>
                      </a:endParaRPr>
                    </a:p>
                    <a:p>
                      <a:pPr marL="111760" marR="0" indent="-12446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Case Study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/>
                </a:tc>
                <a:tc>
                  <a:txBody>
                    <a:bodyPr/>
                    <a:lstStyle/>
                    <a:p>
                      <a:pPr marL="89535" marR="0" indent="-895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AP-Diffusion </a:t>
                      </a:r>
                      <a:r>
                        <a:rPr lang="en-US" sz="900" dirty="0">
                          <a:effectLst/>
                        </a:rPr>
                        <a:t>and Osmosis</a:t>
                      </a:r>
                    </a:p>
                    <a:p>
                      <a:pPr marL="89535" marR="0" indent="-895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Plasmolysis</a:t>
                      </a:r>
                    </a:p>
                    <a:p>
                      <a:pPr marL="89535" marR="0" indent="-895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Finding </a:t>
                      </a:r>
                      <a:r>
                        <a:rPr lang="en-US" sz="900" dirty="0" err="1">
                          <a:effectLst/>
                        </a:rPr>
                        <a:t>Stomates</a:t>
                      </a:r>
                      <a:endParaRPr lang="en-US" sz="900" dirty="0">
                        <a:effectLst/>
                      </a:endParaRPr>
                    </a:p>
                    <a:p>
                      <a:pPr marL="89535" marR="0" indent="-895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Transpiration Lab</a:t>
                      </a:r>
                    </a:p>
                    <a:p>
                      <a:pPr marL="89535" marR="0" indent="-895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>
                          <a:effectLst/>
                        </a:rPr>
                        <a:t>4 weeks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 anchor="ctr"/>
                </a:tc>
              </a:tr>
              <a:tr h="795131">
                <a:tc>
                  <a:txBody>
                    <a:bodyPr/>
                    <a:lstStyle/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3-Cellular Energetics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Enzymes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Digestive Systems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Cellular Energy: </a:t>
                      </a:r>
                      <a:r>
                        <a:rPr lang="en-US" sz="900" dirty="0" smtClean="0">
                          <a:effectLst/>
                        </a:rPr>
                        <a:t>Photosynthesis </a:t>
                      </a:r>
                      <a:r>
                        <a:rPr lang="en-US" sz="900" dirty="0">
                          <a:effectLst/>
                        </a:rPr>
                        <a:t>&amp; Respiration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Thermal Regulation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Feedbacks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2.A.1</a:t>
                      </a:r>
                      <a:r>
                        <a:rPr lang="en-US" sz="900" dirty="0">
                          <a:effectLst/>
                        </a:rPr>
                        <a:t>, 2.A.2, 4.B.1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8:142-159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9:162-179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10:186-199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41:875-879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/>
                </a:tc>
                <a:tc>
                  <a:txBody>
                    <a:bodyPr/>
                    <a:lstStyle/>
                    <a:p>
                      <a:pPr marL="111760" marR="0" indent="-12446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Respiration </a:t>
                      </a:r>
                      <a:r>
                        <a:rPr lang="en-US" sz="900" dirty="0">
                          <a:effectLst/>
                        </a:rPr>
                        <a:t>Set</a:t>
                      </a:r>
                    </a:p>
                    <a:p>
                      <a:pPr marL="111760" marR="0" indent="-12446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Photosynthesis Set</a:t>
                      </a:r>
                    </a:p>
                    <a:p>
                      <a:pPr marL="111760" marR="0" indent="-12446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Mitochondria Function</a:t>
                      </a:r>
                    </a:p>
                    <a:p>
                      <a:pPr marL="111760" marR="0" indent="-12446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POGIL 6-11</a:t>
                      </a:r>
                    </a:p>
                    <a:p>
                      <a:pPr marL="111760" marR="0" indent="-12446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Case Study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/>
                </a:tc>
                <a:tc>
                  <a:txBody>
                    <a:bodyPr/>
                    <a:lstStyle/>
                    <a:p>
                      <a:pPr marL="89535" marR="0" indent="-895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AP-Enzyme </a:t>
                      </a:r>
                      <a:r>
                        <a:rPr lang="en-US" sz="900" dirty="0">
                          <a:effectLst/>
                        </a:rPr>
                        <a:t>Catalysis</a:t>
                      </a:r>
                    </a:p>
                    <a:p>
                      <a:pPr marL="89535" marR="0" indent="-895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AP-Photosynthesis</a:t>
                      </a:r>
                    </a:p>
                    <a:p>
                      <a:pPr marL="89535" marR="0" indent="-895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AP-Cellular Respiration</a:t>
                      </a:r>
                    </a:p>
                    <a:p>
                      <a:pPr marL="89535" marR="0" indent="-895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Yeast Fermentation</a:t>
                      </a:r>
                    </a:p>
                    <a:p>
                      <a:pPr marL="89535" marR="0" indent="-895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Temperature on </a:t>
                      </a:r>
                      <a:r>
                        <a:rPr lang="en-US" sz="900" dirty="0" err="1">
                          <a:effectLst/>
                        </a:rPr>
                        <a:t>Ecothermic</a:t>
                      </a:r>
                      <a:r>
                        <a:rPr lang="en-US" sz="900" dirty="0">
                          <a:effectLst/>
                        </a:rPr>
                        <a:t> Organisms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>
                          <a:effectLst/>
                        </a:rPr>
                        <a:t>4 weeks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 anchor="ctr"/>
                </a:tc>
              </a:tr>
              <a:tr h="596348">
                <a:tc>
                  <a:txBody>
                    <a:bodyPr/>
                    <a:lstStyle/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4-Cellular Development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Cellular Communication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Cell Cycle  &amp; DNA Replication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 smtClean="0">
                          <a:effectLst/>
                        </a:rPr>
                        <a:t>Meiosis &amp; Animal </a:t>
                      </a:r>
                      <a:r>
                        <a:rPr lang="en-US" sz="900" dirty="0">
                          <a:effectLst/>
                        </a:rPr>
                        <a:t>Reproduction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2.E.1</a:t>
                      </a:r>
                      <a:r>
                        <a:rPr lang="en-US" sz="900" dirty="0">
                          <a:effectLst/>
                        </a:rPr>
                        <a:t>, </a:t>
                      </a:r>
                      <a:r>
                        <a:rPr lang="en-US" sz="900" dirty="0" smtClean="0">
                          <a:effectLst/>
                        </a:rPr>
                        <a:t>3.A.2, 3.B.2</a:t>
                      </a:r>
                      <a:r>
                        <a:rPr lang="en-US" sz="900" dirty="0">
                          <a:effectLst/>
                        </a:rPr>
                        <a:t>, </a:t>
                      </a:r>
                      <a:endParaRPr lang="en-US" sz="9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 smtClean="0">
                          <a:effectLst/>
                        </a:rPr>
                        <a:t>3.C.2, 3.D.2</a:t>
                      </a:r>
                      <a:r>
                        <a:rPr lang="en-US" sz="900" dirty="0">
                          <a:effectLst/>
                        </a:rPr>
                        <a:t>, 3.D.3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3.D.4, </a:t>
                      </a:r>
                      <a:r>
                        <a:rPr lang="en-US" sz="900" dirty="0" smtClean="0">
                          <a:effectLst/>
                        </a:rPr>
                        <a:t>3.C.3, 3.A.1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 smtClean="0">
                          <a:effectLst/>
                        </a:rPr>
                        <a:t>11:206-227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12:228-243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13:248-258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/>
                </a:tc>
                <a:tc>
                  <a:txBody>
                    <a:bodyPr/>
                    <a:lstStyle/>
                    <a:p>
                      <a:pPr marL="111760" marR="0" indent="-12446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 smtClean="0">
                          <a:effectLst/>
                        </a:rPr>
                        <a:t>POGIL </a:t>
                      </a:r>
                      <a:r>
                        <a:rPr lang="en-US" sz="900" dirty="0">
                          <a:effectLst/>
                        </a:rPr>
                        <a:t>12, 18</a:t>
                      </a:r>
                    </a:p>
                    <a:p>
                      <a:pPr marL="111760" marR="0" indent="-12446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Case Study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/>
                </a:tc>
                <a:tc>
                  <a:txBody>
                    <a:bodyPr/>
                    <a:lstStyle/>
                    <a:p>
                      <a:pPr marL="89535" marR="0" indent="-895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AP-Cell </a:t>
                      </a:r>
                      <a:r>
                        <a:rPr lang="en-US" sz="900" dirty="0">
                          <a:effectLst/>
                        </a:rPr>
                        <a:t>Division</a:t>
                      </a:r>
                    </a:p>
                    <a:p>
                      <a:pPr marL="89535" marR="0" indent="-895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Cell Size and Regulation</a:t>
                      </a:r>
                    </a:p>
                    <a:p>
                      <a:pPr marL="89535" marR="0" indent="-895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Chi-Square and Mitosis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>
                          <a:effectLst/>
                        </a:rPr>
                        <a:t>4 weeks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 anchor="ctr"/>
                </a:tc>
              </a:tr>
              <a:tr h="721652">
                <a:tc>
                  <a:txBody>
                    <a:bodyPr/>
                    <a:lstStyle/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5-Genetics and Molecular Biology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Mendel and the Gene Idea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Chromosomal Basis of Inheritance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Molecular Basis of Inheritance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From Gene to Protein </a:t>
                      </a:r>
                      <a:r>
                        <a:rPr lang="en-US" sz="900" dirty="0" smtClean="0">
                          <a:effectLst/>
                        </a:rPr>
                        <a:t>/DNA </a:t>
                      </a:r>
                      <a:r>
                        <a:rPr lang="en-US" sz="900" dirty="0">
                          <a:effectLst/>
                        </a:rPr>
                        <a:t>Technology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2.E.1</a:t>
                      </a:r>
                      <a:r>
                        <a:rPr lang="en-US" sz="900" dirty="0">
                          <a:effectLst/>
                        </a:rPr>
                        <a:t>, </a:t>
                      </a:r>
                      <a:r>
                        <a:rPr lang="en-US" sz="900" dirty="0" smtClean="0">
                          <a:effectLst/>
                        </a:rPr>
                        <a:t>3.A.1, 3.A.2</a:t>
                      </a:r>
                      <a:r>
                        <a:rPr lang="en-US" sz="900" dirty="0">
                          <a:effectLst/>
                        </a:rPr>
                        <a:t>, </a:t>
                      </a:r>
                      <a:endParaRPr lang="en-US" sz="9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 smtClean="0">
                          <a:effectLst/>
                        </a:rPr>
                        <a:t>3.A.3, 3.A.4</a:t>
                      </a:r>
                      <a:r>
                        <a:rPr lang="en-US" sz="900" dirty="0">
                          <a:effectLst/>
                        </a:rPr>
                        <a:t>, 3.B.1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3.B.2, </a:t>
                      </a:r>
                      <a:r>
                        <a:rPr lang="en-US" sz="900" dirty="0" smtClean="0">
                          <a:effectLst/>
                        </a:rPr>
                        <a:t>3.C.1,  </a:t>
                      </a:r>
                      <a:r>
                        <a:rPr lang="en-US" sz="900" dirty="0">
                          <a:effectLst/>
                        </a:rPr>
                        <a:t>3.C.2, </a:t>
                      </a:r>
                      <a:endParaRPr lang="en-US" sz="9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 smtClean="0">
                          <a:effectLst/>
                        </a:rPr>
                        <a:t>3.C.3, 4.A.3</a:t>
                      </a:r>
                      <a:r>
                        <a:rPr lang="en-US" sz="900" dirty="0">
                          <a:effectLst/>
                        </a:rPr>
                        <a:t>, 4.C.2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 4.C.4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 smtClean="0">
                          <a:effectLst/>
                        </a:rPr>
                        <a:t>13:258-260      14:262-281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 smtClean="0">
                          <a:effectLst/>
                        </a:rPr>
                        <a:t>15:286-302      16:305-319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 smtClean="0">
                          <a:effectLst/>
                        </a:rPr>
                        <a:t>17:325-346      18:351-373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 smtClean="0">
                          <a:effectLst/>
                        </a:rPr>
                        <a:t>19:381-390      20:396-411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/>
                </a:tc>
                <a:tc>
                  <a:txBody>
                    <a:bodyPr/>
                    <a:lstStyle/>
                    <a:p>
                      <a:pPr marL="111760" marR="0" indent="-12446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err="1" smtClean="0">
                          <a:effectLst/>
                        </a:rPr>
                        <a:t>StarGenetic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  <a:r>
                        <a:rPr lang="en-US" sz="900" dirty="0">
                          <a:effectLst/>
                        </a:rPr>
                        <a:t>Simulator</a:t>
                      </a:r>
                    </a:p>
                    <a:p>
                      <a:pPr marL="111760" marR="0" indent="-12446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POGIL 14-17, 19, 20</a:t>
                      </a:r>
                    </a:p>
                    <a:p>
                      <a:pPr marL="111760" marR="0" indent="-12446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Case </a:t>
                      </a:r>
                      <a:r>
                        <a:rPr lang="en-US" sz="900" dirty="0" smtClean="0">
                          <a:effectLst/>
                        </a:rPr>
                        <a:t>Study</a:t>
                      </a:r>
                    </a:p>
                    <a:p>
                      <a:pPr marL="111760" marR="0" indent="-1244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15150" algn="r"/>
                        </a:tabLst>
                        <a:defRPr/>
                      </a:pPr>
                      <a:r>
                        <a:rPr lang="en-US" sz="900" dirty="0" smtClean="0">
                          <a:effectLst/>
                        </a:rPr>
                        <a:t>Genetic Code Simulation</a:t>
                      </a:r>
                    </a:p>
                    <a:p>
                      <a:pPr marL="111760" marR="0" indent="-12446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/>
                </a:tc>
                <a:tc>
                  <a:txBody>
                    <a:bodyPr/>
                    <a:lstStyle/>
                    <a:p>
                      <a:pPr marL="89535" marR="0" indent="-895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TOPS-Fly </a:t>
                      </a:r>
                      <a:r>
                        <a:rPr lang="en-US" sz="900" dirty="0">
                          <a:effectLst/>
                        </a:rPr>
                        <a:t>Eye Genetics </a:t>
                      </a:r>
                    </a:p>
                    <a:p>
                      <a:pPr marL="89535" marR="0" indent="-895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TOPS-DNA Restriction</a:t>
                      </a:r>
                    </a:p>
                    <a:p>
                      <a:pPr marL="89535" marR="0" indent="-895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TOPS-Plasmid simulation</a:t>
                      </a:r>
                    </a:p>
                    <a:p>
                      <a:pPr marL="89535" marR="0" indent="-895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TOPS-Protein Electrophoresis</a:t>
                      </a:r>
                    </a:p>
                    <a:p>
                      <a:pPr marL="89535" marR="0" indent="-895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AP-Molecular Biology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>
                          <a:effectLst/>
                        </a:rPr>
                        <a:t>4 weeks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 anchor="ctr"/>
                </a:tc>
              </a:tr>
              <a:tr h="894522">
                <a:tc>
                  <a:txBody>
                    <a:bodyPr/>
                    <a:lstStyle/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6-Responding to the Environment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Cell Signaling and Regulation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Hormones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Nerves and Nervous System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15150" algn="r"/>
                        </a:tabLst>
                        <a:defRPr/>
                      </a:pPr>
                      <a:r>
                        <a:rPr lang="en-US" sz="900" dirty="0" smtClean="0">
                          <a:effectLst/>
                        </a:rPr>
                        <a:t>Immune System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15150" algn="r"/>
                        </a:tabLst>
                        <a:defRPr/>
                      </a:pPr>
                      <a:r>
                        <a:rPr lang="en-US" sz="900" dirty="0" smtClean="0">
                          <a:effectLst/>
                        </a:rPr>
                        <a:t>Animal Behavior/ </a:t>
                      </a:r>
                      <a:r>
                        <a:rPr lang="en-US" sz="900" dirty="0" smtClean="0">
                          <a:effectLst/>
                        </a:rPr>
                        <a:t>Feedback </a:t>
                      </a:r>
                      <a:r>
                        <a:rPr lang="en-US" sz="900" dirty="0">
                          <a:effectLst/>
                        </a:rPr>
                        <a:t>Loops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 smtClean="0">
                          <a:effectLst/>
                        </a:rPr>
                        <a:t>2.A.1</a:t>
                      </a:r>
                      <a:r>
                        <a:rPr lang="en-US" sz="900" dirty="0">
                          <a:effectLst/>
                        </a:rPr>
                        <a:t>, </a:t>
                      </a:r>
                      <a:r>
                        <a:rPr lang="en-US" sz="900" dirty="0" smtClean="0">
                          <a:effectLst/>
                        </a:rPr>
                        <a:t>2.C.1, 2.C.2</a:t>
                      </a:r>
                      <a:r>
                        <a:rPr lang="en-US" sz="900" dirty="0">
                          <a:effectLst/>
                        </a:rPr>
                        <a:t>, </a:t>
                      </a:r>
                      <a:endParaRPr lang="en-US" sz="9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 smtClean="0">
                          <a:effectLst/>
                        </a:rPr>
                        <a:t>2.D.2, 2.D.3</a:t>
                      </a:r>
                      <a:r>
                        <a:rPr lang="en-US" sz="900" dirty="0">
                          <a:effectLst/>
                        </a:rPr>
                        <a:t>, 2.D.4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2.E.1, </a:t>
                      </a:r>
                      <a:r>
                        <a:rPr lang="en-US" sz="900" dirty="0" smtClean="0">
                          <a:effectLst/>
                        </a:rPr>
                        <a:t>2.E.2, 2.E.3</a:t>
                      </a:r>
                      <a:r>
                        <a:rPr lang="en-US" sz="900" dirty="0">
                          <a:effectLst/>
                        </a:rPr>
                        <a:t>, </a:t>
                      </a:r>
                      <a:endParaRPr lang="en-US" sz="9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 smtClean="0">
                          <a:effectLst/>
                        </a:rPr>
                        <a:t>3.B.2, 3.D.1</a:t>
                      </a:r>
                      <a:r>
                        <a:rPr lang="en-US" sz="900" dirty="0">
                          <a:effectLst/>
                        </a:rPr>
                        <a:t>, 3.D.2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3.E.1, 3.E.2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4.A.4, 4.B.2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38:801-811     39:821-847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 smtClean="0">
                          <a:effectLst/>
                        </a:rPr>
                        <a:t>40:852-874      43:930-951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 smtClean="0">
                          <a:effectLst/>
                        </a:rPr>
                        <a:t>45:975-984      47:1038-1044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 smtClean="0">
                          <a:effectLst/>
                        </a:rPr>
                        <a:t>48:1047-1061  51:1120-1133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/>
                </a:tc>
                <a:tc>
                  <a:txBody>
                    <a:bodyPr/>
                    <a:lstStyle/>
                    <a:p>
                      <a:pPr marL="111760" marR="0" indent="-12446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POGIL </a:t>
                      </a:r>
                      <a:r>
                        <a:rPr lang="en-US" sz="900" dirty="0">
                          <a:effectLst/>
                        </a:rPr>
                        <a:t>27-32</a:t>
                      </a:r>
                    </a:p>
                    <a:p>
                      <a:pPr marL="111760" marR="0" indent="-12446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Case Study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/>
                </a:tc>
                <a:tc>
                  <a:txBody>
                    <a:bodyPr/>
                    <a:lstStyle/>
                    <a:p>
                      <a:pPr marL="89535" marR="0" indent="-895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Cell </a:t>
                      </a:r>
                      <a:r>
                        <a:rPr lang="en-US" sz="900" dirty="0">
                          <a:effectLst/>
                        </a:rPr>
                        <a:t>Signaling Virtual Lab</a:t>
                      </a:r>
                    </a:p>
                    <a:p>
                      <a:pPr marL="89535" marR="0" indent="-895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AP-Animal Behavior</a:t>
                      </a:r>
                    </a:p>
                    <a:p>
                      <a:pPr marL="89535" marR="0" indent="-895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HHMI-Immunology</a:t>
                      </a:r>
                    </a:p>
                    <a:p>
                      <a:pPr marL="89535" marR="0" indent="-895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Biochemical Evidence for Evolution</a:t>
                      </a:r>
                    </a:p>
                    <a:p>
                      <a:pPr marL="89535" marR="0" indent="-895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 err="1">
                          <a:effectLst/>
                        </a:rPr>
                        <a:t>C.elegans</a:t>
                      </a:r>
                      <a:r>
                        <a:rPr lang="en-US" sz="900" dirty="0">
                          <a:effectLst/>
                        </a:rPr>
                        <a:t> behavior</a:t>
                      </a:r>
                    </a:p>
                    <a:p>
                      <a:pPr marL="89535" marR="0" indent="-895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>
                          <a:effectLst/>
                        </a:rPr>
                        <a:t>4 weeks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 anchor="ctr"/>
                </a:tc>
              </a:tr>
              <a:tr h="795131">
                <a:tc>
                  <a:txBody>
                    <a:bodyPr/>
                    <a:lstStyle/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>
                          <a:effectLst/>
                        </a:rPr>
                        <a:t>7-Ecology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>
                          <a:effectLst/>
                        </a:rPr>
                        <a:t>Ecosystem Structure and Function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>
                          <a:effectLst/>
                        </a:rPr>
                        <a:t>Population Ecology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>
                          <a:effectLst/>
                        </a:rPr>
                        <a:t>Community Ecology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>
                          <a:effectLst/>
                        </a:rPr>
                        <a:t>Human Impact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2.A.1</a:t>
                      </a:r>
                      <a:r>
                        <a:rPr lang="en-US" sz="900" dirty="0">
                          <a:effectLst/>
                        </a:rPr>
                        <a:t>, 2.D.1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2.D.2, 2.D.3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2.E.3, 4.A.5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4.A.6, 4.B.3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4.B.4, 4.C.4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52:1151-1159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53:1174-1195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54:1198-1219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55:1223-1242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56:1246-1264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/>
                </a:tc>
                <a:tc>
                  <a:txBody>
                    <a:bodyPr/>
                    <a:lstStyle/>
                    <a:p>
                      <a:pPr marL="111760" marR="0" indent="-12446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POGIL </a:t>
                      </a:r>
                      <a:r>
                        <a:rPr lang="en-US" sz="900" dirty="0">
                          <a:effectLst/>
                        </a:rPr>
                        <a:t>25-26</a:t>
                      </a:r>
                    </a:p>
                    <a:p>
                      <a:pPr marL="111760" marR="0" indent="-12446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Cicadas Predator </a:t>
                      </a:r>
                    </a:p>
                    <a:p>
                      <a:pPr marL="111760" marR="0" indent="-12446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Virtual Populations</a:t>
                      </a:r>
                    </a:p>
                    <a:p>
                      <a:pPr marL="111760" marR="0" indent="-12446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Case </a:t>
                      </a:r>
                      <a:r>
                        <a:rPr lang="en-US" sz="900" dirty="0" smtClean="0">
                          <a:effectLst/>
                        </a:rPr>
                        <a:t>Study</a:t>
                      </a:r>
                      <a:endParaRPr lang="en-US" sz="900" dirty="0">
                        <a:effectLst/>
                      </a:endParaRPr>
                    </a:p>
                    <a:p>
                      <a:pPr marL="111760" marR="0" indent="-12446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Butcher the Biomes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/>
                </a:tc>
                <a:tc>
                  <a:txBody>
                    <a:bodyPr/>
                    <a:lstStyle/>
                    <a:p>
                      <a:pPr marL="89535" marR="0" indent="-895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Water </a:t>
                      </a:r>
                      <a:r>
                        <a:rPr lang="en-US" sz="900" dirty="0">
                          <a:effectLst/>
                        </a:rPr>
                        <a:t>Cycle/Nitrogen Cycle</a:t>
                      </a:r>
                    </a:p>
                    <a:p>
                      <a:pPr marL="89535" marR="0" indent="-895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Primary Productivity</a:t>
                      </a:r>
                    </a:p>
                    <a:p>
                      <a:pPr marL="89535" marR="0" indent="-895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Eutrophication</a:t>
                      </a:r>
                    </a:p>
                    <a:p>
                      <a:pPr marL="89535" marR="0" indent="-895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Owl </a:t>
                      </a:r>
                      <a:r>
                        <a:rPr lang="en-US" sz="900" dirty="0" smtClean="0">
                          <a:effectLst/>
                        </a:rPr>
                        <a:t>Pellet </a:t>
                      </a:r>
                      <a:endParaRPr lang="en-US" sz="900" dirty="0">
                        <a:effectLst/>
                      </a:endParaRPr>
                    </a:p>
                    <a:p>
                      <a:pPr marL="89535" marR="0" indent="-895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Global Climate Change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>
                          <a:effectLst/>
                        </a:rPr>
                        <a:t>4 weeks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 anchor="ctr"/>
                </a:tc>
              </a:tr>
              <a:tr h="1292086">
                <a:tc>
                  <a:txBody>
                    <a:bodyPr/>
                    <a:lstStyle/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>
                          <a:effectLst/>
                        </a:rPr>
                        <a:t>8-Evolution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>
                          <a:effectLst/>
                        </a:rPr>
                        <a:t>Darwin and Evolution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>
                          <a:effectLst/>
                        </a:rPr>
                        <a:t>Earth’s Origins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>
                          <a:effectLst/>
                        </a:rPr>
                        <a:t>Speciation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>
                          <a:effectLst/>
                        </a:rPr>
                        <a:t>Life’s History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>
                          <a:effectLst/>
                        </a:rPr>
                        <a:t>Phylogeny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>
                          <a:effectLst/>
                        </a:rPr>
                        <a:t>Biological Diversity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>
                          <a:effectLst/>
                        </a:rPr>
                        <a:t>Evolution of Populations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>
                          <a:effectLst/>
                        </a:rPr>
                        <a:t>1.A.1, 1.A.2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>
                          <a:effectLst/>
                        </a:rPr>
                        <a:t>1.A.3, 1.A.4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>
                          <a:effectLst/>
                        </a:rPr>
                        <a:t>1.B.1, 1.B.2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>
                          <a:effectLst/>
                        </a:rPr>
                        <a:t>1.C.1, 1.C.2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>
                          <a:effectLst/>
                        </a:rPr>
                        <a:t>1.C.3, 1.D.1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>
                          <a:effectLst/>
                        </a:rPr>
                        <a:t>1.D.2, 2.E.1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>
                          <a:effectLst/>
                        </a:rPr>
                        <a:t>2.E.2, 2.E.3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>
                          <a:effectLst/>
                        </a:rPr>
                        <a:t>3.C.1, 4.B.3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>
                          <a:effectLst/>
                        </a:rPr>
                        <a:t>4.C.3, 4.C.4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22:455-466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23:468-485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24:487-504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25:507-529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26:537-553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51:1133-1142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/>
                </a:tc>
                <a:tc>
                  <a:txBody>
                    <a:bodyPr/>
                    <a:lstStyle/>
                    <a:p>
                      <a:pPr marL="111760" marR="0" indent="-12446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POGIL </a:t>
                      </a:r>
                      <a:r>
                        <a:rPr lang="en-US" sz="900" dirty="0">
                          <a:effectLst/>
                        </a:rPr>
                        <a:t>21-24</a:t>
                      </a:r>
                    </a:p>
                    <a:p>
                      <a:pPr marL="111760" marR="0" indent="-12446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HHMI</a:t>
                      </a:r>
                    </a:p>
                    <a:p>
                      <a:pPr marL="111760" marR="0" indent="-12446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Geological Time</a:t>
                      </a:r>
                    </a:p>
                    <a:p>
                      <a:pPr marL="111760" marR="0" indent="-12446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Case Study</a:t>
                      </a:r>
                    </a:p>
                    <a:p>
                      <a:pPr marL="111760" marR="0" indent="-12446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National Geographic</a:t>
                      </a:r>
                    </a:p>
                    <a:p>
                      <a:pPr marL="111760" marR="0" indent="-12446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 Following Humans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/>
                </a:tc>
                <a:tc>
                  <a:txBody>
                    <a:bodyPr/>
                    <a:lstStyle/>
                    <a:p>
                      <a:pPr marL="89535" marR="0" indent="-895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US" sz="900" dirty="0" smtClean="0">
                          <a:effectLst/>
                        </a:rPr>
                        <a:t>Population </a:t>
                      </a:r>
                      <a:r>
                        <a:rPr lang="en-US" sz="900" dirty="0">
                          <a:effectLst/>
                        </a:rPr>
                        <a:t>Genetics and Evolution</a:t>
                      </a:r>
                    </a:p>
                    <a:p>
                      <a:pPr marL="89535" marR="0" indent="-895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Artificial Selection – Plants</a:t>
                      </a:r>
                    </a:p>
                    <a:p>
                      <a:pPr marL="89535" marR="0" indent="-895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Biogeography of Lizards</a:t>
                      </a:r>
                    </a:p>
                    <a:p>
                      <a:pPr marL="89535" marR="0" indent="-895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Phylogenetic Trees</a:t>
                      </a:r>
                    </a:p>
                    <a:p>
                      <a:pPr marL="89535" marR="0" indent="-895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 err="1">
                          <a:effectLst/>
                        </a:rPr>
                        <a:t>Strawfish</a:t>
                      </a:r>
                      <a:r>
                        <a:rPr lang="en-US" sz="900" dirty="0">
                          <a:effectLst/>
                        </a:rPr>
                        <a:t> and Hardy Weinberg</a:t>
                      </a:r>
                    </a:p>
                    <a:p>
                      <a:pPr marL="89535" marR="0" indent="-895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AP-Natural Selection</a:t>
                      </a:r>
                    </a:p>
                    <a:p>
                      <a:pPr marL="89535" marR="0" indent="-895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AP-BLAST</a:t>
                      </a:r>
                    </a:p>
                    <a:p>
                      <a:pPr marL="89535" marR="0" indent="-89535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0" algn="r"/>
                        </a:tabLst>
                      </a:pPr>
                      <a:r>
                        <a:rPr lang="en-US" sz="900" dirty="0">
                          <a:effectLst/>
                        </a:rPr>
                        <a:t>4 weeks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" marR="762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42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64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38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" y="0"/>
            <a:ext cx="9098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92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2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64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474</TotalTime>
  <Words>276</Words>
  <Application>Microsoft Office PowerPoint</Application>
  <PresentationFormat>On-screen Show (4:3)</PresentationFormat>
  <Paragraphs>205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This Living? From “Inquiring About Plants”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was the  Common Theme? (Big Idea)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LCUSD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Ewoldsen</dc:creator>
  <cp:lastModifiedBy>Mark Ewoldsen</cp:lastModifiedBy>
  <cp:revision>14</cp:revision>
  <dcterms:created xsi:type="dcterms:W3CDTF">2014-08-11T14:22:15Z</dcterms:created>
  <dcterms:modified xsi:type="dcterms:W3CDTF">2014-08-11T22:46:46Z</dcterms:modified>
</cp:coreProperties>
</file>