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Author clrIdx="0" id="0" initials="" lastIdx="1" name="alourenco16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77449ECA-A438-41E3-BFB4-51F57F059900}">
  <a:tblStyle styleId="{77449ECA-A438-41E3-BFB4-51F57F059900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commentAuthors" Target="commentAuthors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1">
    <p:pos x="6000" y="0"/>
    <p:text>Click on text to get link to source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Click on the title for the link. 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1200150"/>
            <a:ext cx="9144000" cy="2743199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0" name="Shape 10"/>
          <p:cNvGrpSpPr/>
          <p:nvPr/>
        </p:nvGrpSpPr>
        <p:grpSpPr>
          <a:xfrm>
            <a:off x="0" y="-1078"/>
            <a:ext cx="1827407" cy="5144627"/>
            <a:chOff x="0" y="-1438"/>
            <a:chExt cx="798029" cy="6859503"/>
          </a:xfrm>
        </p:grpSpPr>
        <p:sp>
          <p:nvSpPr>
            <p:cNvPr id="11" name="Shape 11"/>
            <p:cNvSpPr/>
            <p:nvPr/>
          </p:nvSpPr>
          <p:spPr>
            <a:xfrm>
              <a:off x="0" y="-1438"/>
              <a:ext cx="798029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0" y="0"/>
              <a:ext cx="399014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" name="Shape 13"/>
          <p:cNvGrpSpPr/>
          <p:nvPr/>
        </p:nvGrpSpPr>
        <p:grpSpPr>
          <a:xfrm flipH="1">
            <a:off x="7316591" y="0"/>
            <a:ext cx="1827407" cy="5144627"/>
            <a:chOff x="0" y="-1438"/>
            <a:chExt cx="798029" cy="6859503"/>
          </a:xfrm>
        </p:grpSpPr>
        <p:sp>
          <p:nvSpPr>
            <p:cNvPr id="14" name="Shape 14"/>
            <p:cNvSpPr/>
            <p:nvPr/>
          </p:nvSpPr>
          <p:spPr>
            <a:xfrm>
              <a:off x="0" y="-1438"/>
              <a:ext cx="798029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0"/>
              <a:ext cx="399014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685800" y="1568184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685800" y="2914650"/>
            <a:ext cx="7772400" cy="658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21" name="Shape 21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22" name="Shape 22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4" name="Shape 24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25" name="Shape 25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7" name="Shape 27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3" name="Shape 33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34" name="Shape 34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6" name="Shape 36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37" name="Shape 37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Shape 39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6" name="Shape 46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47" name="Shape 47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9" name="Shape 49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50" name="Shape 50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Shape 52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57" name="Shape 57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58" name="Shape 58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" name="Shape 60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61" name="Shape 61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3" name="Shape 63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1800">
                <a:solidFill>
                  <a:schemeClr val="lt2"/>
                </a:solidFill>
              </a:defRPr>
            </a:lvl1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68" name="Shape 68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69" name="Shape 69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" name="Shape 71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72" name="Shape 72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4" name="Shape 74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buFont typeface="Trebuchet MS"/>
              <a:defRPr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en.wikipedia.org/wiki/Lactose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en.wikipedia.org/wiki/Chitin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comments" Target="../comments/comment1.xml"/><Relationship Id="rId4" Type="http://schemas.openxmlformats.org/officeDocument/2006/relationships/hyperlink" Target="http://antoine.frostburg.edu/chem/senese/101/consumer/faq/what-is-cellulose.shtml" TargetMode="External"/><Relationship Id="rId10" Type="http://schemas.openxmlformats.org/officeDocument/2006/relationships/hyperlink" Target="http://antoine.frostburg.edu/chem/senese/101/consumer/faq/what-is-cellulose.shtml" TargetMode="External"/><Relationship Id="rId9" Type="http://schemas.openxmlformats.org/officeDocument/2006/relationships/hyperlink" Target="http://antoine.frostburg.edu/chem/senese/101/consumer/faq/what-is-cellulose.shtml" TargetMode="External"/><Relationship Id="rId5" Type="http://schemas.openxmlformats.org/officeDocument/2006/relationships/hyperlink" Target="http://antoine.frostburg.edu/chem/senese/101/consumer/faq/what-is-cellulose.shtml" TargetMode="External"/><Relationship Id="rId6" Type="http://schemas.openxmlformats.org/officeDocument/2006/relationships/hyperlink" Target="http://antoine.frostburg.edu/chem/senese/101/consumer/faq/what-is-cellulose.shtml" TargetMode="External"/><Relationship Id="rId7" Type="http://schemas.openxmlformats.org/officeDocument/2006/relationships/hyperlink" Target="http://antoine.frostburg.edu/chem/senese/101/consumer/faq/what-is-cellulose.shtml" TargetMode="External"/><Relationship Id="rId8" Type="http://schemas.openxmlformats.org/officeDocument/2006/relationships/hyperlink" Target="http://antoine.frostburg.edu/chem/senese/101/consumer/faq/what-is-cellulose.s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ctrTitle"/>
          </p:nvPr>
        </p:nvSpPr>
        <p:spPr>
          <a:xfrm>
            <a:off x="685800" y="189159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Macromolecule Matrix Presentation: Carbohydrates</a:t>
            </a:r>
          </a:p>
        </p:txBody>
      </p:sp>
      <p:sp>
        <p:nvSpPr>
          <p:cNvPr id="78" name="Shape 78"/>
          <p:cNvSpPr txBox="1"/>
          <p:nvPr>
            <p:ph idx="1" type="subTitle"/>
          </p:nvPr>
        </p:nvSpPr>
        <p:spPr>
          <a:xfrm>
            <a:off x="685800" y="4739300"/>
            <a:ext cx="7772400" cy="195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By: Matthew Yu, Alec Lourenco, Kamden Gray, Nick Samaha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521525" y="1310325"/>
            <a:ext cx="8324699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80" name="Shape 80"/>
          <p:cNvGraphicFramePr/>
          <p:nvPr/>
        </p:nvGraphicFramePr>
        <p:xfrm>
          <a:off x="339137" y="13680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{77449ECA-A438-41E3-BFB4-51F57F059900}</a:tableStyleId>
              </a:tblPr>
              <a:tblGrid>
                <a:gridCol w="1338750"/>
                <a:gridCol w="1423525"/>
                <a:gridCol w="1677750"/>
                <a:gridCol w="1547350"/>
                <a:gridCol w="2702100"/>
              </a:tblGrid>
              <a:tr h="318725"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rgbClr val="00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Macromolecule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rgbClr val="00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Definition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rgbClr val="00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Function 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rgbClr val="00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Examples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rgbClr val="00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Drawn structure</a:t>
                      </a:r>
                    </a:p>
                  </a:txBody>
                  <a:tcPr marT="91425" marB="91425" marR="91425" marL="91425"/>
                </a:tc>
              </a:tr>
              <a:tr h="2390525"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Carbohydrates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-Monomer: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It is a biological molecule made up of carbon, hydrogen, and oxygen and the hydrogen to oxygen ratio is usually 2:1; the same as water.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They produce energy, store energy, build other macromolecules therefore sparing proteins, and help in lipid metabolisms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None/>
                      </a:pPr>
                      <a:r>
                        <a:rPr lang="en" sz="1200">
                          <a:solidFill>
                            <a:srgbClr val="00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Sucrose, Lactose, Chitin, Cellulose</a:t>
                      </a:r>
                    </a:p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None/>
                      </a:pPr>
                      <a:r>
                        <a:rPr lang="en" sz="1100">
                          <a:solidFill>
                            <a:srgbClr val="00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Lactose, Lactulose, Maltose, Maltulose, Sucrose, Galactose, Glucose, Arabinose, Arabitol, Allose, Altrose , Galactosamine hydrochloride, Acetylgalactosamine 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solidFill>
                          <a:srgbClr val="00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solidFill>
                          <a:srgbClr val="00FF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7075" y="1723902"/>
            <a:ext cx="2689049" cy="2075068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/>
          <p:nvPr/>
        </p:nvSpPr>
        <p:spPr>
          <a:xfrm>
            <a:off x="6327075" y="4530725"/>
            <a:ext cx="2809800" cy="3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https://en.wikipedia.org/wiki/Carbohydrate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200" y="122126"/>
            <a:ext cx="8229600" cy="4928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Sucrose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419925" y="316700"/>
            <a:ext cx="8229600" cy="455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74650" lvl="0" marL="457200" rtl="0">
              <a:spcBef>
                <a:spcPts val="0"/>
              </a:spcBef>
              <a:buClr>
                <a:srgbClr val="00FFFF"/>
              </a:buClr>
              <a:buSzPct val="100000"/>
              <a:buFont typeface="Times New Roman"/>
              <a:buChar char="●"/>
            </a:pPr>
            <a:r>
              <a:rPr lang="en" sz="2300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Sucrose supplies the body with the energy it needs to carry out daily functions</a:t>
            </a:r>
          </a:p>
          <a:p>
            <a:pPr indent="-374650" lvl="0" marL="457200" rtl="0">
              <a:spcBef>
                <a:spcPts val="0"/>
              </a:spcBef>
              <a:buClr>
                <a:srgbClr val="00FFFF"/>
              </a:buClr>
              <a:buSzPct val="100000"/>
              <a:buFont typeface="Times New Roman"/>
              <a:buChar char="●"/>
            </a:pPr>
            <a:r>
              <a:rPr lang="en" sz="2300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it is extracted from cane sugar or beet sugar and put through the bleaching process, Sucrose can be used as table sugar</a:t>
            </a:r>
          </a:p>
          <a:p>
            <a:pPr indent="-374650" lvl="0" marL="457200" rtl="0">
              <a:spcBef>
                <a:spcPts val="0"/>
              </a:spcBef>
              <a:buClr>
                <a:srgbClr val="00FFFF"/>
              </a:buClr>
              <a:buSzPct val="100000"/>
              <a:buFont typeface="Times New Roman"/>
              <a:buChar char="●"/>
            </a:pPr>
            <a:r>
              <a:rPr lang="en" sz="2300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is also common additive in foods because it is an effective sweetener </a:t>
            </a:r>
          </a:p>
          <a:p>
            <a:pPr indent="-374650" lvl="0" marL="457200" rtl="0">
              <a:spcBef>
                <a:spcPts val="0"/>
              </a:spcBef>
              <a:buClr>
                <a:srgbClr val="00FFFF"/>
              </a:buClr>
              <a:buSzPct val="100000"/>
              <a:buFont typeface="Times New Roman"/>
              <a:buChar char="●"/>
            </a:pPr>
            <a:r>
              <a:rPr lang="en" sz="2300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is a carbohydrate and can be found in several plants </a:t>
            </a:r>
          </a:p>
          <a:p>
            <a:pPr indent="-374650" lvl="0" marL="457200" rtl="0">
              <a:spcBef>
                <a:spcPts val="0"/>
              </a:spcBef>
              <a:buClr>
                <a:srgbClr val="00FFFF"/>
              </a:buClr>
              <a:buSzPct val="100000"/>
              <a:buFont typeface="Times New Roman"/>
              <a:buChar char="●"/>
            </a:pPr>
            <a:r>
              <a:rPr lang="en" sz="2300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is a disaccharide made from both the monosaccharides glucose and fructose</a:t>
            </a:r>
          </a:p>
          <a:p>
            <a:pPr indent="-374650" lvl="0" marL="457200" rtl="0">
              <a:spcBef>
                <a:spcPts val="0"/>
              </a:spcBef>
              <a:buClr>
                <a:srgbClr val="00FFFF"/>
              </a:buClr>
              <a:buSzPct val="100000"/>
              <a:buFont typeface="Times New Roman"/>
              <a:buChar char="●"/>
            </a:pPr>
            <a:r>
              <a:rPr lang="en" sz="2300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processed form of sucrose is white and has no odor or vitamins and minerals </a:t>
            </a:r>
          </a:p>
          <a:p>
            <a:pPr indent="-374650" lvl="0" marL="457200" rtl="0">
              <a:spcBef>
                <a:spcPts val="0"/>
              </a:spcBef>
              <a:buClr>
                <a:srgbClr val="00FFFF"/>
              </a:buClr>
              <a:buSzPct val="100000"/>
              <a:buFont typeface="Times New Roman"/>
              <a:buChar char="●"/>
            </a:pPr>
            <a:r>
              <a:rPr lang="en" sz="2300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baseline="-25000" lang="en" sz="2300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r>
            <a:r>
              <a:rPr lang="en" sz="2300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baseline="-25000" lang="en" sz="2300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22</a:t>
            </a:r>
            <a:r>
              <a:rPr lang="en" sz="2300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aseline="-25000" lang="en" sz="2300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6552225" y="4873100"/>
            <a:ext cx="2271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rgbClr val="F3F3F3"/>
                </a:solidFill>
              </a:rPr>
              <a:t>https://en.wikipedia.org/wiki/Sucrose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457200" y="150074"/>
            <a:ext cx="8229600" cy="567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Lactose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04650" y="661450"/>
            <a:ext cx="8534699" cy="412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00FFFF"/>
              </a:buClr>
              <a:buSzPct val="100000"/>
              <a:buFont typeface="Times New Roman"/>
              <a:buChar char="●"/>
            </a:pPr>
            <a:r>
              <a:rPr lang="en" sz="2400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Disaccharide sugar derived from condensation of galactose and glucose through a 𝜷1-4 Glycosidic linkage</a:t>
            </a:r>
          </a:p>
          <a:p>
            <a:pPr indent="-381000" lvl="0" marL="457200" rtl="0">
              <a:spcBef>
                <a:spcPts val="0"/>
              </a:spcBef>
              <a:buClr>
                <a:srgbClr val="00FFFF"/>
              </a:buClr>
              <a:buSzPct val="100000"/>
              <a:buFont typeface="Times New Roman"/>
              <a:buChar char="●"/>
            </a:pPr>
            <a:r>
              <a:rPr lang="en" sz="2400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Makes up 2-8% of milk</a:t>
            </a:r>
          </a:p>
          <a:p>
            <a:pPr indent="-381000" lvl="0" marL="457200" rtl="0">
              <a:spcBef>
                <a:spcPts val="0"/>
              </a:spcBef>
              <a:buClr>
                <a:srgbClr val="00FFFF"/>
              </a:buClr>
              <a:buSzPct val="100000"/>
              <a:buFont typeface="Times New Roman"/>
              <a:buChar char="●"/>
            </a:pPr>
            <a:r>
              <a:rPr lang="en" sz="2400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Extracted from sweet or sour whey, which is a byproduct of the manufacture of cheese</a:t>
            </a:r>
          </a:p>
          <a:p>
            <a:pPr indent="-381000" lvl="0" marL="457200" rtl="0">
              <a:spcBef>
                <a:spcPts val="0"/>
              </a:spcBef>
              <a:buClr>
                <a:srgbClr val="00FFFF"/>
              </a:buClr>
              <a:buSzPct val="100000"/>
              <a:buFont typeface="Times New Roman"/>
              <a:buChar char="●"/>
            </a:pPr>
            <a:r>
              <a:rPr lang="en" sz="2400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 is derived from lac or lactis, which in Latin means milk</a:t>
            </a:r>
          </a:p>
          <a:p>
            <a:pPr indent="-381000" lvl="0" marL="457200" rtl="0">
              <a:spcBef>
                <a:spcPts val="0"/>
              </a:spcBef>
              <a:buClr>
                <a:srgbClr val="00FFFF"/>
              </a:buClr>
              <a:buSzPct val="100000"/>
              <a:buFont typeface="Times New Roman"/>
              <a:buChar char="●"/>
            </a:pPr>
            <a:r>
              <a:rPr lang="en" sz="2400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Formula: C</a:t>
            </a:r>
            <a:r>
              <a:rPr baseline="-25000" lang="en" sz="2400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r>
            <a:r>
              <a:rPr lang="en" sz="2400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baseline="-25000" lang="en" sz="2400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22</a:t>
            </a:r>
            <a:r>
              <a:rPr lang="en" sz="2400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aseline="-25000" lang="en" sz="2400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</a:p>
          <a:p>
            <a:pPr indent="-381000" lvl="1" marL="914400" rtl="0">
              <a:spcBef>
                <a:spcPts val="0"/>
              </a:spcBef>
              <a:buClr>
                <a:srgbClr val="00FFFF"/>
              </a:buClr>
              <a:buSzPct val="80000"/>
              <a:buFont typeface="Times New Roman"/>
              <a:buChar char="○"/>
            </a:pPr>
            <a:r>
              <a:rPr lang="en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Thus, an isomer of sucrose</a:t>
            </a:r>
          </a:p>
          <a:p>
            <a:pPr indent="-381000" lvl="0" marL="457200">
              <a:spcBef>
                <a:spcPts val="0"/>
              </a:spcBef>
              <a:buClr>
                <a:srgbClr val="00FFFF"/>
              </a:buClr>
              <a:buSzPct val="100000"/>
              <a:buFont typeface="Times New Roman"/>
              <a:buChar char="●"/>
            </a:pPr>
            <a:r>
              <a:rPr lang="en" sz="2400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Lactose crystals have a tomahawk shape that can be analyzed through a light microscope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ctrTitle"/>
          </p:nvPr>
        </p:nvSpPr>
        <p:spPr>
          <a:xfrm>
            <a:off x="685800" y="-539440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Chitin</a:t>
            </a:r>
          </a:p>
        </p:txBody>
      </p:sp>
      <p:sp>
        <p:nvSpPr>
          <p:cNvPr id="101" name="Shape 101"/>
          <p:cNvSpPr txBox="1"/>
          <p:nvPr>
            <p:ph idx="1" type="subTitle"/>
          </p:nvPr>
        </p:nvSpPr>
        <p:spPr>
          <a:xfrm>
            <a:off x="685800" y="1134625"/>
            <a:ext cx="7772400" cy="3899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 algn="l">
              <a:spcBef>
                <a:spcPts val="0"/>
              </a:spcBef>
              <a:buClr>
                <a:srgbClr val="00FFFF"/>
              </a:buClr>
              <a:buFont typeface="Times New Roman"/>
              <a:buChar char="●"/>
            </a:pPr>
            <a:r>
              <a:rPr lang="en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Long-chain polymer derived from glucose</a:t>
            </a:r>
          </a:p>
          <a:p>
            <a:pPr indent="-228600" lvl="0" marL="457200" rtl="0" algn="l">
              <a:spcBef>
                <a:spcPts val="0"/>
              </a:spcBef>
              <a:buClr>
                <a:srgbClr val="00FFFF"/>
              </a:buClr>
              <a:buFont typeface="Times New Roman"/>
              <a:buChar char="●"/>
            </a:pPr>
            <a:r>
              <a:rPr lang="en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Component of exoskeletons, beaks, cell walls of fungi, and internal shells</a:t>
            </a:r>
          </a:p>
          <a:p>
            <a:pPr indent="-228600" lvl="0" marL="457200" rtl="0" algn="l">
              <a:spcBef>
                <a:spcPts val="0"/>
              </a:spcBef>
              <a:buClr>
                <a:srgbClr val="00FFFF"/>
              </a:buClr>
              <a:buFont typeface="Times New Roman"/>
              <a:buChar char="●"/>
            </a:pPr>
            <a:r>
              <a:rPr lang="en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Structurally similar to cellulose, and functionally similar to keratin</a:t>
            </a:r>
          </a:p>
          <a:p>
            <a:pPr indent="-228600" lvl="0" marL="457200" rtl="0" algn="l">
              <a:spcBef>
                <a:spcPts val="0"/>
              </a:spcBef>
              <a:buClr>
                <a:srgbClr val="00FFFF"/>
              </a:buClr>
              <a:buFont typeface="Times New Roman"/>
              <a:buChar char="●"/>
            </a:pPr>
            <a:r>
              <a:rPr lang="en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Forms strong crystalline nanofibrils</a:t>
            </a:r>
          </a:p>
          <a:p>
            <a:pPr indent="-228600" lvl="0" marL="457200" rtl="0" algn="l">
              <a:spcBef>
                <a:spcPts val="0"/>
              </a:spcBef>
              <a:buClr>
                <a:srgbClr val="00FFFF"/>
              </a:buClr>
              <a:buFont typeface="Times New Roman"/>
              <a:buChar char="●"/>
            </a:pPr>
            <a:r>
              <a:rPr lang="en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 as a structural substance that can protect inner organs and prevent loss of fluids</a:t>
            </a:r>
          </a:p>
          <a:p>
            <a:pPr indent="-228600" lvl="0" marL="457200" algn="l">
              <a:spcBef>
                <a:spcPts val="0"/>
              </a:spcBef>
              <a:buClr>
                <a:srgbClr val="00FFFF"/>
              </a:buClr>
              <a:buFont typeface="Times New Roman"/>
              <a:buChar char="●"/>
            </a:pPr>
            <a:r>
              <a:rPr lang="en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Has applications in medicine and pharmaceuticals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5870650" y="4767025"/>
            <a:ext cx="2983499" cy="2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https://en.wikipedia.org/wiki/Chitin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ctrTitle"/>
          </p:nvPr>
        </p:nvSpPr>
        <p:spPr>
          <a:xfrm>
            <a:off x="568450" y="62298"/>
            <a:ext cx="7772400" cy="7328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Cellulose</a:t>
            </a:r>
          </a:p>
        </p:txBody>
      </p:sp>
      <p:sp>
        <p:nvSpPr>
          <p:cNvPr id="108" name="Shape 108"/>
          <p:cNvSpPr txBox="1"/>
          <p:nvPr>
            <p:ph idx="1" type="subTitle"/>
          </p:nvPr>
        </p:nvSpPr>
        <p:spPr>
          <a:xfrm>
            <a:off x="685800" y="736650"/>
            <a:ext cx="7772400" cy="419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 algn="l">
              <a:spcBef>
                <a:spcPts val="0"/>
              </a:spcBef>
              <a:buClr>
                <a:srgbClr val="00FFFF"/>
              </a:buClr>
              <a:buFont typeface="Times New Roman"/>
              <a:buChar char="●"/>
            </a:pPr>
            <a:r>
              <a:rPr lang="en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A polymer and polysaccharide made up of ß-Glucose sugars</a:t>
            </a:r>
          </a:p>
          <a:p>
            <a:pPr indent="-228600" lvl="0" marL="457200" rtl="0" algn="l">
              <a:spcBef>
                <a:spcPts val="0"/>
              </a:spcBef>
              <a:buClr>
                <a:srgbClr val="00FFFF"/>
              </a:buClr>
              <a:buFont typeface="Times New Roman"/>
              <a:buChar char="●"/>
            </a:pPr>
            <a:r>
              <a:rPr lang="en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ß-Glucose linked together through dehydration reactions to form cellulose</a:t>
            </a:r>
          </a:p>
          <a:p>
            <a:pPr indent="-228600" lvl="0" marL="457200" rtl="0" algn="l">
              <a:spcBef>
                <a:spcPts val="0"/>
              </a:spcBef>
              <a:buClr>
                <a:srgbClr val="00FFFF"/>
              </a:buClr>
              <a:buFont typeface="Times New Roman"/>
              <a:buChar char="●"/>
            </a:pPr>
            <a:r>
              <a:rPr lang="en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Examples of almost pure glucose include cotton and paper</a:t>
            </a:r>
          </a:p>
          <a:p>
            <a:pPr indent="-228600" lvl="0" marL="457200" rtl="0" algn="l">
              <a:spcBef>
                <a:spcPts val="0"/>
              </a:spcBef>
              <a:buClr>
                <a:srgbClr val="00FFFF"/>
              </a:buClr>
              <a:buFont typeface="Times New Roman"/>
              <a:buChar char="●"/>
            </a:pPr>
            <a:r>
              <a:rPr lang="en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Concentrated in the cell walls of most plants</a:t>
            </a:r>
          </a:p>
          <a:p>
            <a:pPr indent="-228600" lvl="0" marL="457200" rtl="0" algn="l">
              <a:spcBef>
                <a:spcPts val="0"/>
              </a:spcBef>
              <a:buClr>
                <a:srgbClr val="00FFFF"/>
              </a:buClr>
              <a:buFont typeface="Times New Roman"/>
              <a:buChar char="●"/>
            </a:pPr>
            <a:r>
              <a:rPr lang="en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8"/>
              </a:rPr>
              <a:t>Humans are unable to digest cellulose because we lack the necessary enzymes</a:t>
            </a:r>
          </a:p>
          <a:p>
            <a:pPr indent="-228600" lvl="0" marL="457200" rtl="0" algn="l">
              <a:spcBef>
                <a:spcPts val="0"/>
              </a:spcBef>
              <a:buClr>
                <a:srgbClr val="00FFFF"/>
              </a:buClr>
              <a:buFont typeface="Times New Roman"/>
              <a:buChar char="●"/>
            </a:pPr>
            <a:r>
              <a:rPr lang="en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9"/>
              </a:rPr>
              <a:t>Gives wood its strength along with lignin</a:t>
            </a:r>
          </a:p>
          <a:p>
            <a:pPr indent="-228600" lvl="0" marL="457200" rtl="0" algn="l">
              <a:spcBef>
                <a:spcPts val="0"/>
              </a:spcBef>
              <a:buClr>
                <a:srgbClr val="00FFFF"/>
              </a:buClr>
              <a:buFont typeface="Times New Roman"/>
              <a:buChar char="●"/>
            </a:pPr>
            <a:r>
              <a:rPr lang="en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0"/>
              </a:rPr>
              <a:t>Food additive to reduce calories consumed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potlight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