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9" name="Shape 4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524"/>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685800" y="1583342"/>
            <a:ext cx="7772400" cy="1159856"/>
          </a:xfrm>
          <a:prstGeom prst="rect">
            <a:avLst/>
          </a:prstGeom>
        </p:spPr>
        <p:txBody>
          <a:bodyPr anchorCtr="0" anchor="b" bIns="91425" lIns="91425" rIns="91425" tIns="91425">
            <a:noAutofit/>
          </a:bodyPr>
          <a:lstStyle/>
          <a:p>
            <a:pPr>
              <a:spcBef>
                <a:spcPts val="0"/>
              </a:spcBef>
              <a:buNone/>
            </a:pPr>
            <a:r>
              <a:rPr lang="en"/>
              <a:t>Macromolecules</a:t>
            </a:r>
          </a:p>
        </p:txBody>
      </p:sp>
      <p:sp>
        <p:nvSpPr>
          <p:cNvPr id="31" name="Shape 31"/>
          <p:cNvSpPr txBox="1"/>
          <p:nvPr>
            <p:ph idx="1" type="subTitle"/>
          </p:nvPr>
        </p:nvSpPr>
        <p:spPr>
          <a:xfrm>
            <a:off x="685800" y="2840053"/>
            <a:ext cx="7772400" cy="784737"/>
          </a:xfrm>
          <a:prstGeom prst="rect">
            <a:avLst/>
          </a:prstGeom>
        </p:spPr>
        <p:txBody>
          <a:bodyPr anchorCtr="0" anchor="t" bIns="91425" lIns="91425" rIns="91425" tIns="91425">
            <a:noAutofit/>
          </a:bodyPr>
          <a:lstStyle/>
          <a:p>
            <a:pPr>
              <a:spcBef>
                <a:spcPts val="0"/>
              </a:spcBef>
              <a:buNone/>
            </a:pPr>
            <a:r>
              <a:rPr lang="en"/>
              <a:t>Charlotte, Justin, Juliette and Sarah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Lipid</a:t>
            </a:r>
          </a:p>
        </p:txBody>
      </p:sp>
      <p:sp>
        <p:nvSpPr>
          <p:cNvPr id="37" name="Shape 37"/>
          <p:cNvSpPr txBox="1"/>
          <p:nvPr>
            <p:ph idx="1" type="body"/>
          </p:nvPr>
        </p:nvSpPr>
        <p:spPr>
          <a:xfrm>
            <a:off x="0" y="1293600"/>
            <a:ext cx="5536499" cy="2556300"/>
          </a:xfrm>
          <a:prstGeom prst="rect">
            <a:avLst/>
          </a:prstGeom>
        </p:spPr>
        <p:txBody>
          <a:bodyPr anchorCtr="0" anchor="t" bIns="91425" lIns="91425" rIns="91425" tIns="91425">
            <a:noAutofit/>
          </a:bodyPr>
          <a:lstStyle/>
          <a:p>
            <a:pPr rtl="0">
              <a:spcBef>
                <a:spcPts val="0"/>
              </a:spcBef>
              <a:buNone/>
            </a:pPr>
            <a:r>
              <a:rPr b="1" lang="en"/>
              <a:t>Definition - </a:t>
            </a:r>
            <a:r>
              <a:rPr lang="en" sz="1400"/>
              <a:t>any of a class of organic compounds that are fatty acids or their derivatives and are insoluble in water but soluble in organic solvents. They include many natural oils, waxes, and steroids.</a:t>
            </a:r>
          </a:p>
          <a:p>
            <a:pPr>
              <a:spcBef>
                <a:spcPts val="0"/>
              </a:spcBef>
              <a:buNone/>
            </a:pPr>
            <a:r>
              <a:rPr b="1" lang="en"/>
              <a:t>Function -</a:t>
            </a:r>
            <a:r>
              <a:rPr b="1" lang="en" sz="1400"/>
              <a:t> </a:t>
            </a:r>
            <a:r>
              <a:rPr lang="en" sz="1400"/>
              <a:t>The main biological functions of lipids include signaling, storing energy, and acting as structural components of cell membranes. Lipids have applications in the cosmetic and food industries as well as in nanotechnology.</a:t>
            </a:r>
          </a:p>
        </p:txBody>
      </p:sp>
      <p:pic>
        <p:nvPicPr>
          <p:cNvPr id="38" name="Shape 38"/>
          <p:cNvPicPr preferRelativeResize="0"/>
          <p:nvPr/>
        </p:nvPicPr>
        <p:blipFill>
          <a:blip r:embed="rId3">
            <a:alphaModFix/>
          </a:blip>
          <a:stretch>
            <a:fillRect/>
          </a:stretch>
        </p:blipFill>
        <p:spPr>
          <a:xfrm>
            <a:off x="5629037" y="1452550"/>
            <a:ext cx="3438525" cy="22383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92875" y="422775"/>
            <a:ext cx="3132000" cy="857400"/>
          </a:xfrm>
          <a:prstGeom prst="rect">
            <a:avLst/>
          </a:prstGeom>
        </p:spPr>
        <p:txBody>
          <a:bodyPr anchorCtr="0" anchor="b" bIns="91425" lIns="91425" rIns="91425" tIns="91425">
            <a:noAutofit/>
          </a:bodyPr>
          <a:lstStyle/>
          <a:p>
            <a:pPr>
              <a:spcBef>
                <a:spcPts val="0"/>
              </a:spcBef>
              <a:buNone/>
            </a:pPr>
            <a:r>
              <a:rPr lang="en"/>
              <a:t>Saturated Fat </a:t>
            </a:r>
          </a:p>
        </p:txBody>
      </p:sp>
      <p:pic>
        <p:nvPicPr>
          <p:cNvPr id="44" name="Shape 44"/>
          <p:cNvPicPr preferRelativeResize="0"/>
          <p:nvPr/>
        </p:nvPicPr>
        <p:blipFill>
          <a:blip r:embed="rId3">
            <a:alphaModFix/>
          </a:blip>
          <a:stretch>
            <a:fillRect/>
          </a:stretch>
        </p:blipFill>
        <p:spPr>
          <a:xfrm>
            <a:off x="3731075" y="86522"/>
            <a:ext cx="5099375" cy="1286549"/>
          </a:xfrm>
          <a:prstGeom prst="rect">
            <a:avLst/>
          </a:prstGeom>
          <a:noFill/>
          <a:ln>
            <a:noFill/>
          </a:ln>
        </p:spPr>
      </p:pic>
      <p:sp>
        <p:nvSpPr>
          <p:cNvPr id="45" name="Shape 45"/>
          <p:cNvSpPr txBox="1"/>
          <p:nvPr/>
        </p:nvSpPr>
        <p:spPr>
          <a:xfrm>
            <a:off x="172525" y="1473125"/>
            <a:ext cx="8745899" cy="3437399"/>
          </a:xfrm>
          <a:prstGeom prst="rect">
            <a:avLst/>
          </a:prstGeom>
          <a:noFill/>
          <a:ln>
            <a:noFill/>
          </a:ln>
        </p:spPr>
        <p:txBody>
          <a:bodyPr anchorCtr="0" anchor="t" bIns="91425" lIns="91425" rIns="91425" tIns="91425">
            <a:noAutofit/>
          </a:bodyPr>
          <a:lstStyle/>
          <a:p>
            <a:pPr lvl="0" rtl="0">
              <a:spcBef>
                <a:spcPts val="600"/>
              </a:spcBef>
              <a:buNone/>
            </a:pPr>
            <a:r>
              <a:rPr lang="en" sz="1800">
                <a:solidFill>
                  <a:schemeClr val="dk1"/>
                </a:solidFill>
              </a:rPr>
              <a:t>Example: </a:t>
            </a:r>
            <a:r>
              <a:rPr lang="en" sz="1800">
                <a:solidFill>
                  <a:srgbClr val="222222"/>
                </a:solidFill>
              </a:rPr>
              <a:t>Propionic acid</a:t>
            </a:r>
          </a:p>
          <a:p>
            <a:pPr lvl="0" rtl="0">
              <a:spcBef>
                <a:spcPts val="600"/>
              </a:spcBef>
              <a:buNone/>
            </a:pPr>
            <a:r>
              <a:rPr lang="en" sz="1800">
                <a:solidFill>
                  <a:schemeClr val="dk1"/>
                </a:solidFill>
              </a:rPr>
              <a:t>Function: </a:t>
            </a:r>
            <a:r>
              <a:rPr lang="en" sz="1800">
                <a:solidFill>
                  <a:srgbClr val="252525"/>
                </a:solidFill>
              </a:rPr>
              <a:t>A </a:t>
            </a:r>
            <a:r>
              <a:rPr lang="en" sz="1800">
                <a:solidFill>
                  <a:srgbClr val="252525"/>
                </a:solidFill>
              </a:rPr>
              <a:t>saturated fat</a:t>
            </a:r>
            <a:r>
              <a:rPr lang="en" sz="1800">
                <a:solidFill>
                  <a:srgbClr val="252525"/>
                </a:solidFill>
              </a:rPr>
              <a:t> is a </a:t>
            </a:r>
            <a:r>
              <a:rPr lang="en" sz="1800">
                <a:solidFill>
                  <a:srgbClr val="252525"/>
                </a:solidFill>
              </a:rPr>
              <a:t>fat</a:t>
            </a:r>
            <a:r>
              <a:rPr lang="en" sz="1800">
                <a:solidFill>
                  <a:srgbClr val="252525"/>
                </a:solidFill>
              </a:rPr>
              <a:t> that consists of </a:t>
            </a:r>
            <a:r>
              <a:rPr lang="en" sz="1800">
                <a:solidFill>
                  <a:srgbClr val="252525"/>
                </a:solidFill>
              </a:rPr>
              <a:t>triglycerides</a:t>
            </a:r>
            <a:r>
              <a:rPr lang="en" sz="1800">
                <a:solidFill>
                  <a:srgbClr val="252525"/>
                </a:solidFill>
              </a:rPr>
              <a:t> containing only </a:t>
            </a:r>
            <a:r>
              <a:rPr lang="en" sz="1800">
                <a:solidFill>
                  <a:srgbClr val="252525"/>
                </a:solidFill>
              </a:rPr>
              <a:t>saturated</a:t>
            </a:r>
            <a:r>
              <a:rPr lang="en" sz="1800">
                <a:solidFill>
                  <a:srgbClr val="252525"/>
                </a:solidFill>
              </a:rPr>
              <a:t> </a:t>
            </a:r>
            <a:r>
              <a:rPr lang="en" sz="1800">
                <a:solidFill>
                  <a:srgbClr val="252525"/>
                </a:solidFill>
              </a:rPr>
              <a:t>fatty acids</a:t>
            </a:r>
            <a:r>
              <a:rPr lang="en" sz="1800">
                <a:solidFill>
                  <a:srgbClr val="252525"/>
                </a:solidFill>
              </a:rPr>
              <a:t>. </a:t>
            </a:r>
            <a:r>
              <a:rPr lang="en" sz="1800">
                <a:solidFill>
                  <a:srgbClr val="252525"/>
                </a:solidFill>
              </a:rPr>
              <a:t>Saturated</a:t>
            </a:r>
            <a:r>
              <a:rPr lang="en" sz="1800">
                <a:solidFill>
                  <a:srgbClr val="252525"/>
                </a:solidFill>
              </a:rPr>
              <a:t> fatty acids have no </a:t>
            </a:r>
            <a:r>
              <a:rPr lang="en" sz="1800">
                <a:solidFill>
                  <a:srgbClr val="252525"/>
                </a:solidFill>
              </a:rPr>
              <a:t>double bonds</a:t>
            </a:r>
            <a:r>
              <a:rPr lang="en" sz="1800">
                <a:solidFill>
                  <a:srgbClr val="252525"/>
                </a:solidFill>
              </a:rPr>
              <a:t> between the individual </a:t>
            </a:r>
            <a:r>
              <a:rPr lang="en" sz="1800">
                <a:solidFill>
                  <a:srgbClr val="252525"/>
                </a:solidFill>
              </a:rPr>
              <a:t>carbon</a:t>
            </a:r>
            <a:r>
              <a:rPr lang="en" sz="1800"/>
              <a:t>atoms</a:t>
            </a:r>
            <a:r>
              <a:rPr lang="en" sz="1800">
                <a:solidFill>
                  <a:srgbClr val="252525"/>
                </a:solidFill>
              </a:rPr>
              <a:t> of the fatty acid chain. That is, the chain of carbon atoms is fully "saturated" with </a:t>
            </a:r>
            <a:r>
              <a:rPr lang="en" sz="1800">
                <a:solidFill>
                  <a:srgbClr val="252525"/>
                </a:solidFill>
              </a:rPr>
              <a:t>hydrogen</a:t>
            </a:r>
            <a:r>
              <a:rPr lang="en" sz="1800">
                <a:solidFill>
                  <a:srgbClr val="252525"/>
                </a:solidFill>
              </a:rPr>
              <a:t> atoms.</a:t>
            </a:r>
          </a:p>
          <a:p>
            <a:pPr lvl="0" rtl="0">
              <a:spcBef>
                <a:spcPts val="600"/>
              </a:spcBef>
              <a:buNone/>
            </a:pPr>
            <a:r>
              <a:rPr lang="en" sz="1800">
                <a:solidFill>
                  <a:schemeClr val="dk1"/>
                </a:solidFill>
              </a:rPr>
              <a:t>Interesting Fact about Example:</a:t>
            </a:r>
          </a:p>
          <a:p>
            <a:pPr indent="-342900" lvl="0" marL="457200" rtl="0">
              <a:spcBef>
                <a:spcPts val="600"/>
              </a:spcBef>
              <a:buClr>
                <a:schemeClr val="dk1"/>
              </a:buClr>
              <a:buSzPct val="100000"/>
              <a:buChar char="-"/>
            </a:pPr>
            <a:r>
              <a:rPr lang="en" sz="1800">
                <a:solidFill>
                  <a:schemeClr val="dk1"/>
                </a:solidFill>
              </a:rPr>
              <a:t>Saturated fats are found in commercial baked goods such as cookies, pies, cakes, eclairs, cupcakes, brownies and alluring pastries. </a:t>
            </a:r>
          </a:p>
          <a:p>
            <a:pPr indent="-342900" lvl="0" marL="457200" rtl="0">
              <a:spcBef>
                <a:spcPts val="600"/>
              </a:spcBef>
              <a:buClr>
                <a:schemeClr val="dk1"/>
              </a:buClr>
              <a:buSzPct val="100000"/>
              <a:buChar char="-"/>
            </a:pPr>
            <a:r>
              <a:rPr lang="en" sz="1800">
                <a:solidFill>
                  <a:schemeClr val="dk1"/>
                </a:solidFill>
              </a:rPr>
              <a:t>Sat-fats come from red meat marbling and the hard fat surrounding the organs of lamb, chicken and pork.</a:t>
            </a:r>
          </a:p>
        </p:txBody>
      </p:sp>
      <p:sp>
        <p:nvSpPr>
          <p:cNvPr id="46" name="Shape 46"/>
          <p:cNvSpPr txBox="1"/>
          <p:nvPr/>
        </p:nvSpPr>
        <p:spPr>
          <a:xfrm>
            <a:off x="4812625" y="1280175"/>
            <a:ext cx="3318599" cy="220499"/>
          </a:xfrm>
          <a:prstGeom prst="rect">
            <a:avLst/>
          </a:prstGeom>
          <a:noFill/>
          <a:ln>
            <a:noFill/>
          </a:ln>
        </p:spPr>
        <p:txBody>
          <a:bodyPr anchorCtr="0" anchor="t" bIns="91425" lIns="91425" rIns="91425" tIns="91425">
            <a:noAutofit/>
          </a:bodyPr>
          <a:lstStyle/>
          <a:p>
            <a:pPr>
              <a:spcBef>
                <a:spcPts val="0"/>
              </a:spcBef>
              <a:buNone/>
            </a:pPr>
            <a:r>
              <a:rPr lang="en" sz="800"/>
              <a:t>http://courses.washington.edu/conj/membrane/fattyacids.htm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Unsaturated Fat	</a:t>
            </a:r>
          </a:p>
        </p:txBody>
      </p:sp>
      <p:sp>
        <p:nvSpPr>
          <p:cNvPr id="52" name="Shape 52"/>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800"/>
              <a:t>Example: Oleic Acid</a:t>
            </a:r>
          </a:p>
          <a:p>
            <a:pPr rtl="0">
              <a:spcBef>
                <a:spcPts val="0"/>
              </a:spcBef>
              <a:buNone/>
            </a:pPr>
            <a:r>
              <a:t/>
            </a:r>
            <a:endParaRPr sz="1800"/>
          </a:p>
          <a:p>
            <a:pPr rtl="0">
              <a:spcBef>
                <a:spcPts val="0"/>
              </a:spcBef>
              <a:buNone/>
            </a:pPr>
            <a:r>
              <a:rPr lang="en" sz="1800"/>
              <a:t>Function: This plays a role in the activation of the pathways in the immune system’s competent cells as an Anti-inflammatory fatty acid. Oleic Acid also reduces the development of breast cancer, slows the development of heart disease, and improves the functionality of the heart and circulatory system. </a:t>
            </a:r>
          </a:p>
          <a:p>
            <a:pPr rtl="0">
              <a:spcBef>
                <a:spcPts val="0"/>
              </a:spcBef>
              <a:buNone/>
            </a:pPr>
            <a:r>
              <a:t/>
            </a:r>
            <a:endParaRPr sz="1800"/>
          </a:p>
          <a:p>
            <a:pPr>
              <a:spcBef>
                <a:spcPts val="0"/>
              </a:spcBef>
              <a:buNone/>
            </a:pPr>
            <a:r>
              <a:rPr lang="en" sz="1800"/>
              <a:t>Interesting Fact about Example: The Oleic Acid is found in Animal Tissues and also in Olive Oil. It also gives you smooth skin.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Phospholipid</a:t>
            </a:r>
          </a:p>
        </p:txBody>
      </p:sp>
      <p:sp>
        <p:nvSpPr>
          <p:cNvPr id="58" name="Shape 58"/>
          <p:cNvSpPr txBox="1"/>
          <p:nvPr>
            <p:ph idx="1" type="body"/>
          </p:nvPr>
        </p:nvSpPr>
        <p:spPr>
          <a:xfrm>
            <a:off x="0" y="1063375"/>
            <a:ext cx="9144000" cy="4080000"/>
          </a:xfrm>
          <a:prstGeom prst="rect">
            <a:avLst/>
          </a:prstGeom>
        </p:spPr>
        <p:txBody>
          <a:bodyPr anchorCtr="0" anchor="t" bIns="91425" lIns="91425" rIns="91425" tIns="91425">
            <a:noAutofit/>
          </a:bodyPr>
          <a:lstStyle/>
          <a:p>
            <a:pPr rtl="0">
              <a:spcBef>
                <a:spcPts val="0"/>
              </a:spcBef>
              <a:buNone/>
            </a:pPr>
            <a:r>
              <a:rPr b="1" lang="en"/>
              <a:t>Example</a:t>
            </a:r>
            <a:r>
              <a:rPr lang="en"/>
              <a:t> - </a:t>
            </a:r>
          </a:p>
          <a:p>
            <a:pPr rtl="0">
              <a:spcBef>
                <a:spcPts val="0"/>
              </a:spcBef>
              <a:buNone/>
            </a:pPr>
            <a:r>
              <a:rPr lang="en" sz="1400"/>
              <a:t>Phosphatidic Acid</a:t>
            </a:r>
          </a:p>
          <a:p>
            <a:pPr rtl="0">
              <a:spcBef>
                <a:spcPts val="0"/>
              </a:spcBef>
              <a:buNone/>
            </a:pPr>
            <a:r>
              <a:rPr b="1" lang="en"/>
              <a:t>Function</a:t>
            </a:r>
            <a:r>
              <a:rPr lang="en"/>
              <a:t> - </a:t>
            </a:r>
          </a:p>
          <a:p>
            <a:pPr lvl="0" rtl="0">
              <a:spcBef>
                <a:spcPts val="0"/>
              </a:spcBef>
              <a:buNone/>
            </a:pPr>
            <a:r>
              <a:rPr lang="en" sz="1400">
                <a:solidFill>
                  <a:srgbClr val="333333"/>
                </a:solidFill>
              </a:rPr>
              <a:t>Phospholipids are composed of two fatty acid chains and one glycerol compound. The fatty acid chains act as the tails of the phospholipid while glycerol acts as a head. The glycerol molecule also attaches to a phosphate group, which causes that glycerol head to become hydrophilic, attracting water. This makes phospholipids both hydrophilic and hydrophobic. </a:t>
            </a:r>
          </a:p>
          <a:p>
            <a:pPr rtl="0">
              <a:spcBef>
                <a:spcPts val="0"/>
              </a:spcBef>
              <a:buNone/>
            </a:pPr>
            <a:r>
              <a:rPr b="1" lang="en"/>
              <a:t>Interesting Facts</a:t>
            </a:r>
            <a:r>
              <a:rPr lang="en"/>
              <a:t> - </a:t>
            </a:r>
          </a:p>
          <a:p>
            <a:pPr rtl="0">
              <a:spcBef>
                <a:spcPts val="0"/>
              </a:spcBef>
              <a:buNone/>
            </a:pPr>
            <a:r>
              <a:rPr lang="en" sz="1400">
                <a:solidFill>
                  <a:srgbClr val="333333"/>
                </a:solidFill>
              </a:rPr>
              <a:t>In our biological systems, the bilayer phospholipid makes up our cell membranes, allowing them to be fluid.</a:t>
            </a:r>
          </a:p>
          <a:p>
            <a:pPr rtl="0">
              <a:spcBef>
                <a:spcPts val="0"/>
              </a:spcBef>
              <a:buNone/>
            </a:pPr>
            <a:r>
              <a:rPr lang="en" sz="1400">
                <a:solidFill>
                  <a:srgbClr val="333333"/>
                </a:solidFill>
              </a:rPr>
              <a:t>They can be split into separate parts that function as second messengers in cellular systems. They can stop neurons and signal antibodies and leukocytes to infected areas.</a:t>
            </a:r>
          </a:p>
          <a:p>
            <a:pPr>
              <a:spcBef>
                <a:spcPts val="0"/>
              </a:spcBef>
              <a:buNone/>
            </a:pPr>
            <a:r>
              <a:rPr lang="en" sz="1400">
                <a:solidFill>
                  <a:srgbClr val="333333"/>
                </a:solidFill>
              </a:rPr>
              <a:t>Phospholipids are found in plants and produce specific plant hormones.</a:t>
            </a:r>
          </a:p>
        </p:txBody>
      </p:sp>
      <p:pic>
        <p:nvPicPr>
          <p:cNvPr id="59" name="Shape 59"/>
          <p:cNvPicPr preferRelativeResize="0"/>
          <p:nvPr/>
        </p:nvPicPr>
        <p:blipFill>
          <a:blip r:embed="rId3">
            <a:alphaModFix/>
          </a:blip>
          <a:stretch>
            <a:fillRect/>
          </a:stretch>
        </p:blipFill>
        <p:spPr>
          <a:xfrm>
            <a:off x="3727625" y="0"/>
            <a:ext cx="5416375" cy="234787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Cholesterol</a:t>
            </a:r>
          </a:p>
        </p:txBody>
      </p:sp>
      <p:sp>
        <p:nvSpPr>
          <p:cNvPr id="65" name="Shape 6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57200" rtl="0">
              <a:spcBef>
                <a:spcPts val="0"/>
              </a:spcBef>
              <a:buNone/>
            </a:pPr>
            <a:r>
              <a:rPr lang="en" sz="1800"/>
              <a:t>Cholesterol is an organic compound that is a member of the steroid family. It has a molecular formula of C27H46O. It is an essential molecule for life for multiple reasons. It is present in the membrane that surrounds cells and is a building block with which the body creates bile acids, steroid hormones, and vitamin D.</a:t>
            </a:r>
          </a:p>
          <a:p>
            <a:pPr rtl="0">
              <a:spcBef>
                <a:spcPts val="0"/>
              </a:spcBef>
              <a:buNone/>
            </a:pPr>
            <a:r>
              <a:rPr lang="en" sz="1800"/>
              <a:t>	Cholesterol is produced in the liver within the body as well as other organs, but it is also often consumed as part of human diet. This intake helps to supplement and decrease the production levels of the compound by the liver.</a:t>
            </a:r>
          </a:p>
          <a:p>
            <a:pPr rtl="0">
              <a:spcBef>
                <a:spcPts val="0"/>
              </a:spcBef>
              <a:buNone/>
            </a:pPr>
            <a:r>
              <a:rPr lang="en" sz="1800"/>
              <a:t>Fun Facts:</a:t>
            </a:r>
          </a:p>
          <a:p>
            <a:pPr rtl="0">
              <a:spcBef>
                <a:spcPts val="0"/>
              </a:spcBef>
              <a:buNone/>
            </a:pPr>
            <a:r>
              <a:rPr lang="en" sz="1800"/>
              <a:t>-You will never get cholesterol from plants.</a:t>
            </a:r>
          </a:p>
          <a:p>
            <a:pPr>
              <a:spcBef>
                <a:spcPts val="0"/>
              </a:spcBef>
              <a:buNone/>
            </a:pPr>
            <a:r>
              <a:rPr lang="en" sz="1800"/>
              <a:t>-Cholesterol in lotions can help protect against UV radiation.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