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ctrTitle"/>
          </p:nvPr>
        </p:nvSpPr>
        <p:spPr>
          <a:xfrm>
            <a:off x="1997075" y="1095856"/>
            <a:ext cx="6400799" cy="1102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SzPct val="100000"/>
              <a:defRPr b="1" sz="4800"/>
            </a:lvl1pPr>
            <a:lvl2pPr>
              <a:spcBef>
                <a:spcPts val="0"/>
              </a:spcBef>
              <a:buSzPct val="100000"/>
              <a:defRPr b="1" sz="4800"/>
            </a:lvl2pPr>
            <a:lvl3pPr>
              <a:spcBef>
                <a:spcPts val="0"/>
              </a:spcBef>
              <a:buSzPct val="100000"/>
              <a:defRPr b="1" sz="4800"/>
            </a:lvl3pPr>
            <a:lvl4pPr>
              <a:spcBef>
                <a:spcPts val="0"/>
              </a:spcBef>
              <a:buSzPct val="100000"/>
              <a:defRPr b="1" sz="4800"/>
            </a:lvl4pPr>
            <a:lvl5pPr>
              <a:spcBef>
                <a:spcPts val="0"/>
              </a:spcBef>
              <a:buSzPct val="100000"/>
              <a:defRPr b="1" sz="4800"/>
            </a:lvl5pPr>
            <a:lvl6pPr>
              <a:spcBef>
                <a:spcPts val="0"/>
              </a:spcBef>
              <a:buSzPct val="100000"/>
              <a:defRPr b="1" sz="4800"/>
            </a:lvl6pPr>
            <a:lvl7pPr>
              <a:spcBef>
                <a:spcPts val="0"/>
              </a:spcBef>
              <a:buSzPct val="100000"/>
              <a:defRPr b="1" sz="4800"/>
            </a:lvl7pPr>
            <a:lvl8pPr>
              <a:spcBef>
                <a:spcPts val="0"/>
              </a:spcBef>
              <a:buSzPct val="100000"/>
              <a:defRPr b="1" sz="4800"/>
            </a:lvl8pPr>
            <a:lvl9pPr>
              <a:spcBef>
                <a:spcPts val="0"/>
              </a:spcBef>
              <a:buSzPct val="100000"/>
              <a:defRPr b="1" sz="4800"/>
            </a:lvl9pPr>
          </a:lstStyle>
          <a:p/>
        </p:txBody>
      </p:sp>
      <p:sp>
        <p:nvSpPr>
          <p:cNvPr id="15" name="Shape 15"/>
          <p:cNvSpPr txBox="1"/>
          <p:nvPr>
            <p:ph idx="1" type="subTitle"/>
          </p:nvPr>
        </p:nvSpPr>
        <p:spPr>
          <a:xfrm>
            <a:off x="1997075" y="2251802"/>
            <a:ext cx="6400799" cy="871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rgbClr val="FFFFFF"/>
              </a:buClr>
              <a:buNone/>
              <a:defRPr>
                <a:solidFill>
                  <a:srgbClr val="FFFFFF"/>
                </a:solidFill>
              </a:defRPr>
            </a:lvl1pPr>
            <a:lvl2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2pPr>
            <a:lvl3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3pPr>
            <a:lvl4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4pPr>
            <a:lvl5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5pPr>
            <a:lvl6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6pPr>
            <a:lvl7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7pPr>
            <a:lvl8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8pPr>
            <a:lvl9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16" name="Shape 16"/>
          <p:cNvSpPr/>
          <p:nvPr/>
        </p:nvSpPr>
        <p:spPr>
          <a:xfrm>
            <a:off x="0" y="0"/>
            <a:ext cx="3135299" cy="51434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" name="Shape 17"/>
          <p:cNvSpPr/>
          <p:nvPr/>
        </p:nvSpPr>
        <p:spPr>
          <a:xfrm>
            <a:off x="3175" y="0"/>
            <a:ext cx="635000" cy="609600"/>
          </a:xfrm>
          <a:custGeom>
            <a:pathLst>
              <a:path extrusionOk="0" h="512" w="400">
                <a:moveTo>
                  <a:pt x="400" y="512"/>
                </a:moveTo>
                <a:lnTo>
                  <a:pt x="2" y="0"/>
                </a:lnTo>
                <a:lnTo>
                  <a:pt x="0" y="0"/>
                </a:lnTo>
                <a:lnTo>
                  <a:pt x="0" y="512"/>
                </a:lnTo>
                <a:lnTo>
                  <a:pt x="400" y="51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5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" name="Shape 18"/>
          <p:cNvSpPr/>
          <p:nvPr/>
        </p:nvSpPr>
        <p:spPr>
          <a:xfrm>
            <a:off x="3175" y="1916906"/>
            <a:ext cx="635000" cy="611981"/>
          </a:xfrm>
          <a:custGeom>
            <a:pathLst>
              <a:path extrusionOk="0" h="514" w="400">
                <a:moveTo>
                  <a:pt x="400" y="0"/>
                </a:moveTo>
                <a:lnTo>
                  <a:pt x="0" y="0"/>
                </a:lnTo>
                <a:lnTo>
                  <a:pt x="0" y="514"/>
                </a:lnTo>
                <a:lnTo>
                  <a:pt x="2" y="514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" name="Shape 19"/>
          <p:cNvSpPr/>
          <p:nvPr/>
        </p:nvSpPr>
        <p:spPr>
          <a:xfrm>
            <a:off x="3175" y="1307306"/>
            <a:ext cx="635000" cy="609600"/>
          </a:xfrm>
          <a:custGeom>
            <a:pathLst>
              <a:path extrusionOk="0" h="512" w="400">
                <a:moveTo>
                  <a:pt x="400" y="512"/>
                </a:moveTo>
                <a:lnTo>
                  <a:pt x="2" y="0"/>
                </a:lnTo>
                <a:lnTo>
                  <a:pt x="0" y="0"/>
                </a:lnTo>
                <a:lnTo>
                  <a:pt x="0" y="512"/>
                </a:lnTo>
                <a:lnTo>
                  <a:pt x="400" y="512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5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152400" y="1307306"/>
            <a:ext cx="1317625" cy="609600"/>
          </a:xfrm>
          <a:custGeom>
            <a:pathLst>
              <a:path extrusionOk="0" h="512" w="830">
                <a:moveTo>
                  <a:pt x="398" y="512"/>
                </a:moveTo>
                <a:lnTo>
                  <a:pt x="830" y="512"/>
                </a:lnTo>
                <a:lnTo>
                  <a:pt x="432" y="0"/>
                </a:lnTo>
                <a:lnTo>
                  <a:pt x="0" y="0"/>
                </a:lnTo>
                <a:lnTo>
                  <a:pt x="398" y="51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5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" name="Shape 21"/>
          <p:cNvSpPr/>
          <p:nvPr/>
        </p:nvSpPr>
        <p:spPr>
          <a:xfrm>
            <a:off x="152400" y="3226593"/>
            <a:ext cx="1317625" cy="609600"/>
          </a:xfrm>
          <a:custGeom>
            <a:pathLst>
              <a:path extrusionOk="0" h="512" w="830">
                <a:moveTo>
                  <a:pt x="830" y="0"/>
                </a:moveTo>
                <a:lnTo>
                  <a:pt x="398" y="0"/>
                </a:lnTo>
                <a:lnTo>
                  <a:pt x="0" y="512"/>
                </a:lnTo>
                <a:lnTo>
                  <a:pt x="432" y="512"/>
                </a:lnTo>
                <a:lnTo>
                  <a:pt x="83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" name="Shape 22"/>
          <p:cNvSpPr/>
          <p:nvPr/>
        </p:nvSpPr>
        <p:spPr>
          <a:xfrm>
            <a:off x="152400" y="2614612"/>
            <a:ext cx="1317625" cy="611981"/>
          </a:xfrm>
          <a:custGeom>
            <a:pathLst>
              <a:path extrusionOk="0" h="514" w="830">
                <a:moveTo>
                  <a:pt x="432" y="0"/>
                </a:moveTo>
                <a:lnTo>
                  <a:pt x="0" y="0"/>
                </a:lnTo>
                <a:lnTo>
                  <a:pt x="398" y="514"/>
                </a:lnTo>
                <a:lnTo>
                  <a:pt x="830" y="514"/>
                </a:lnTo>
                <a:lnTo>
                  <a:pt x="432" y="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5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" name="Shape 23"/>
          <p:cNvSpPr/>
          <p:nvPr/>
        </p:nvSpPr>
        <p:spPr>
          <a:xfrm>
            <a:off x="984250" y="2614612"/>
            <a:ext cx="1322387" cy="611981"/>
          </a:xfrm>
          <a:custGeom>
            <a:pathLst>
              <a:path extrusionOk="0" h="514" w="833">
                <a:moveTo>
                  <a:pt x="399" y="514"/>
                </a:moveTo>
                <a:lnTo>
                  <a:pt x="833" y="514"/>
                </a:lnTo>
                <a:lnTo>
                  <a:pt x="435" y="0"/>
                </a:lnTo>
                <a:lnTo>
                  <a:pt x="0" y="0"/>
                </a:lnTo>
                <a:lnTo>
                  <a:pt x="399" y="514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5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" name="Shape 24"/>
          <p:cNvSpPr/>
          <p:nvPr/>
        </p:nvSpPr>
        <p:spPr>
          <a:xfrm>
            <a:off x="3175" y="2614612"/>
            <a:ext cx="635000" cy="611981"/>
          </a:xfrm>
          <a:custGeom>
            <a:pathLst>
              <a:path extrusionOk="0" h="514" w="400">
                <a:moveTo>
                  <a:pt x="2" y="0"/>
                </a:moveTo>
                <a:lnTo>
                  <a:pt x="0" y="0"/>
                </a:lnTo>
                <a:lnTo>
                  <a:pt x="0" y="514"/>
                </a:lnTo>
                <a:lnTo>
                  <a:pt x="400" y="514"/>
                </a:lnTo>
                <a:lnTo>
                  <a:pt x="2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5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" name="Shape 25"/>
          <p:cNvSpPr/>
          <p:nvPr/>
        </p:nvSpPr>
        <p:spPr>
          <a:xfrm>
            <a:off x="984250" y="4533900"/>
            <a:ext cx="1322387" cy="609600"/>
          </a:xfrm>
          <a:custGeom>
            <a:pathLst>
              <a:path extrusionOk="0" h="512" w="833">
                <a:moveTo>
                  <a:pt x="399" y="0"/>
                </a:moveTo>
                <a:lnTo>
                  <a:pt x="0" y="512"/>
                </a:lnTo>
                <a:lnTo>
                  <a:pt x="435" y="512"/>
                </a:lnTo>
                <a:lnTo>
                  <a:pt x="833" y="0"/>
                </a:lnTo>
                <a:lnTo>
                  <a:pt x="399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" name="Shape 26"/>
          <p:cNvSpPr/>
          <p:nvPr/>
        </p:nvSpPr>
        <p:spPr>
          <a:xfrm>
            <a:off x="984250" y="3924300"/>
            <a:ext cx="1322387" cy="609600"/>
          </a:xfrm>
          <a:custGeom>
            <a:pathLst>
              <a:path extrusionOk="0" h="512" w="833">
                <a:moveTo>
                  <a:pt x="435" y="0"/>
                </a:moveTo>
                <a:lnTo>
                  <a:pt x="0" y="0"/>
                </a:lnTo>
                <a:lnTo>
                  <a:pt x="399" y="512"/>
                </a:lnTo>
                <a:lnTo>
                  <a:pt x="833" y="512"/>
                </a:lnTo>
                <a:lnTo>
                  <a:pt x="435" y="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5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" name="Shape 27"/>
          <p:cNvSpPr/>
          <p:nvPr/>
        </p:nvSpPr>
        <p:spPr>
          <a:xfrm>
            <a:off x="1820863" y="3924300"/>
            <a:ext cx="1317625" cy="609600"/>
          </a:xfrm>
          <a:custGeom>
            <a:pathLst>
              <a:path extrusionOk="0" h="512" w="830">
                <a:moveTo>
                  <a:pt x="434" y="0"/>
                </a:moveTo>
                <a:lnTo>
                  <a:pt x="0" y="0"/>
                </a:lnTo>
                <a:lnTo>
                  <a:pt x="398" y="512"/>
                </a:lnTo>
                <a:lnTo>
                  <a:pt x="830" y="512"/>
                </a:lnTo>
                <a:lnTo>
                  <a:pt x="434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5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" name="Shape 28"/>
          <p:cNvSpPr/>
          <p:nvPr/>
        </p:nvSpPr>
        <p:spPr>
          <a:xfrm>
            <a:off x="3175" y="609600"/>
            <a:ext cx="635000" cy="609600"/>
          </a:xfrm>
          <a:custGeom>
            <a:pathLst>
              <a:path extrusionOk="0" h="512" w="40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" name="Shape 29"/>
          <p:cNvSpPr/>
          <p:nvPr/>
        </p:nvSpPr>
        <p:spPr>
          <a:xfrm>
            <a:off x="152400" y="1916906"/>
            <a:ext cx="1317625" cy="611981"/>
          </a:xfrm>
          <a:custGeom>
            <a:pathLst>
              <a:path extrusionOk="0" h="514" w="830">
                <a:moveTo>
                  <a:pt x="0" y="514"/>
                </a:moveTo>
                <a:lnTo>
                  <a:pt x="432" y="514"/>
                </a:lnTo>
                <a:lnTo>
                  <a:pt x="830" y="0"/>
                </a:lnTo>
                <a:lnTo>
                  <a:pt x="398" y="0"/>
                </a:lnTo>
                <a:lnTo>
                  <a:pt x="0" y="514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" name="Shape 30"/>
          <p:cNvSpPr/>
          <p:nvPr/>
        </p:nvSpPr>
        <p:spPr>
          <a:xfrm>
            <a:off x="984250" y="3226593"/>
            <a:ext cx="1322387" cy="609600"/>
          </a:xfrm>
          <a:custGeom>
            <a:pathLst>
              <a:path extrusionOk="0" h="512" w="833">
                <a:moveTo>
                  <a:pt x="0" y="512"/>
                </a:moveTo>
                <a:lnTo>
                  <a:pt x="435" y="512"/>
                </a:lnTo>
                <a:lnTo>
                  <a:pt x="833" y="0"/>
                </a:lnTo>
                <a:lnTo>
                  <a:pt x="399" y="0"/>
                </a:lnTo>
                <a:lnTo>
                  <a:pt x="0" y="512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" name="Shape 31"/>
          <p:cNvSpPr/>
          <p:nvPr/>
        </p:nvSpPr>
        <p:spPr>
          <a:xfrm>
            <a:off x="3175" y="3226593"/>
            <a:ext cx="635000" cy="609600"/>
          </a:xfrm>
          <a:custGeom>
            <a:pathLst>
              <a:path extrusionOk="0" h="512" w="40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" name="Shape 32"/>
          <p:cNvSpPr/>
          <p:nvPr/>
        </p:nvSpPr>
        <p:spPr>
          <a:xfrm>
            <a:off x="1820863" y="4533900"/>
            <a:ext cx="1317625" cy="609600"/>
          </a:xfrm>
          <a:custGeom>
            <a:pathLst>
              <a:path extrusionOk="0" h="512" w="830">
                <a:moveTo>
                  <a:pt x="398" y="0"/>
                </a:moveTo>
                <a:lnTo>
                  <a:pt x="0" y="512"/>
                </a:lnTo>
                <a:lnTo>
                  <a:pt x="434" y="512"/>
                </a:lnTo>
                <a:lnTo>
                  <a:pt x="830" y="0"/>
                </a:lnTo>
                <a:lnTo>
                  <a:pt x="398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152400" y="4533900"/>
            <a:ext cx="1317625" cy="609600"/>
          </a:xfrm>
          <a:custGeom>
            <a:pathLst>
              <a:path extrusionOk="0" h="512" w="830">
                <a:moveTo>
                  <a:pt x="398" y="0"/>
                </a:moveTo>
                <a:lnTo>
                  <a:pt x="0" y="512"/>
                </a:lnTo>
                <a:lnTo>
                  <a:pt x="432" y="512"/>
                </a:lnTo>
                <a:lnTo>
                  <a:pt x="830" y="0"/>
                </a:lnTo>
                <a:lnTo>
                  <a:pt x="398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" name="Shape 34"/>
          <p:cNvSpPr/>
          <p:nvPr/>
        </p:nvSpPr>
        <p:spPr>
          <a:xfrm>
            <a:off x="3175" y="4533900"/>
            <a:ext cx="635000" cy="609600"/>
          </a:xfrm>
          <a:custGeom>
            <a:pathLst>
              <a:path extrusionOk="0" h="512" w="40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" name="Shape 35"/>
          <p:cNvSpPr/>
          <p:nvPr/>
        </p:nvSpPr>
        <p:spPr>
          <a:xfrm>
            <a:off x="3175" y="3924300"/>
            <a:ext cx="635000" cy="609600"/>
          </a:xfrm>
          <a:custGeom>
            <a:pathLst>
              <a:path extrusionOk="0" h="512" w="400">
                <a:moveTo>
                  <a:pt x="400" y="512"/>
                </a:moveTo>
                <a:lnTo>
                  <a:pt x="2" y="0"/>
                </a:lnTo>
                <a:lnTo>
                  <a:pt x="0" y="0"/>
                </a:lnTo>
                <a:lnTo>
                  <a:pt x="0" y="512"/>
                </a:lnTo>
                <a:lnTo>
                  <a:pt x="400" y="512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5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" name="Shape 36"/>
          <p:cNvSpPr/>
          <p:nvPr/>
        </p:nvSpPr>
        <p:spPr>
          <a:xfrm>
            <a:off x="152400" y="3924300"/>
            <a:ext cx="1317625" cy="609600"/>
          </a:xfrm>
          <a:custGeom>
            <a:pathLst>
              <a:path extrusionOk="0" h="512" w="830">
                <a:moveTo>
                  <a:pt x="398" y="512"/>
                </a:moveTo>
                <a:lnTo>
                  <a:pt x="830" y="512"/>
                </a:lnTo>
                <a:lnTo>
                  <a:pt x="432" y="0"/>
                </a:lnTo>
                <a:lnTo>
                  <a:pt x="0" y="0"/>
                </a:lnTo>
                <a:lnTo>
                  <a:pt x="398" y="51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5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/>
          <p:nvPr/>
        </p:nvSpPr>
        <p:spPr>
          <a:xfrm>
            <a:off x="7415211" y="0"/>
            <a:ext cx="1555750" cy="612226"/>
          </a:xfrm>
          <a:custGeom>
            <a:pathLst>
              <a:path extrusionOk="0" h="607" w="980">
                <a:moveTo>
                  <a:pt x="510" y="607"/>
                </a:moveTo>
                <a:lnTo>
                  <a:pt x="980" y="0"/>
                </a:lnTo>
                <a:lnTo>
                  <a:pt x="470" y="0"/>
                </a:lnTo>
                <a:lnTo>
                  <a:pt x="0" y="607"/>
                </a:lnTo>
                <a:lnTo>
                  <a:pt x="510" y="607"/>
                </a:lnTo>
                <a:lnTo>
                  <a:pt x="510" y="607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9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" name="Shape 38"/>
          <p:cNvSpPr/>
          <p:nvPr/>
        </p:nvSpPr>
        <p:spPr>
          <a:xfrm>
            <a:off x="8397875" y="1310183"/>
            <a:ext cx="746125" cy="610209"/>
          </a:xfrm>
          <a:custGeom>
            <a:pathLst>
              <a:path extrusionOk="0" h="605" w="47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9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" name="Shape 39"/>
          <p:cNvSpPr/>
          <p:nvPr/>
        </p:nvSpPr>
        <p:spPr>
          <a:xfrm>
            <a:off x="8397875" y="1920392"/>
            <a:ext cx="746125" cy="610209"/>
          </a:xfrm>
          <a:custGeom>
            <a:pathLst>
              <a:path extrusionOk="0" h="605" w="470">
                <a:moveTo>
                  <a:pt x="0" y="0"/>
                </a:moveTo>
                <a:lnTo>
                  <a:pt x="470" y="605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" name="Shape 40"/>
          <p:cNvSpPr/>
          <p:nvPr/>
        </p:nvSpPr>
        <p:spPr>
          <a:xfrm>
            <a:off x="8397875" y="2017"/>
            <a:ext cx="746125" cy="610209"/>
          </a:xfrm>
          <a:custGeom>
            <a:pathLst>
              <a:path extrusionOk="0" h="605" w="47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189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" name="Shape 41"/>
          <p:cNvSpPr/>
          <p:nvPr/>
        </p:nvSpPr>
        <p:spPr>
          <a:xfrm>
            <a:off x="8397875" y="612225"/>
            <a:ext cx="746125" cy="607183"/>
          </a:xfrm>
          <a:custGeom>
            <a:pathLst>
              <a:path extrusionOk="0" h="602" w="470">
                <a:moveTo>
                  <a:pt x="0" y="0"/>
                </a:moveTo>
                <a:lnTo>
                  <a:pt x="470" y="602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5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2" name="Shape 42"/>
          <p:cNvSpPr/>
          <p:nvPr/>
        </p:nvSpPr>
        <p:spPr>
          <a:xfrm>
            <a:off x="7415211" y="612225"/>
            <a:ext cx="1555750" cy="610209"/>
          </a:xfrm>
          <a:custGeom>
            <a:pathLst>
              <a:path extrusionOk="0" h="605" w="980">
                <a:moveTo>
                  <a:pt x="510" y="0"/>
                </a:moveTo>
                <a:lnTo>
                  <a:pt x="980" y="605"/>
                </a:lnTo>
                <a:lnTo>
                  <a:pt x="470" y="605"/>
                </a:lnTo>
                <a:lnTo>
                  <a:pt x="0" y="0"/>
                </a:lnTo>
                <a:lnTo>
                  <a:pt x="510" y="0"/>
                </a:lnTo>
                <a:lnTo>
                  <a:pt x="51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457200" y="205978"/>
            <a:ext cx="687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/>
          <p:nvPr/>
        </p:nvSpPr>
        <p:spPr>
          <a:xfrm>
            <a:off x="7415211" y="0"/>
            <a:ext cx="1555750" cy="612226"/>
          </a:xfrm>
          <a:custGeom>
            <a:pathLst>
              <a:path extrusionOk="0" h="607" w="980">
                <a:moveTo>
                  <a:pt x="510" y="607"/>
                </a:moveTo>
                <a:lnTo>
                  <a:pt x="980" y="0"/>
                </a:lnTo>
                <a:lnTo>
                  <a:pt x="470" y="0"/>
                </a:lnTo>
                <a:lnTo>
                  <a:pt x="0" y="607"/>
                </a:lnTo>
                <a:lnTo>
                  <a:pt x="510" y="607"/>
                </a:lnTo>
                <a:lnTo>
                  <a:pt x="510" y="607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9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8" name="Shape 48"/>
          <p:cNvSpPr/>
          <p:nvPr/>
        </p:nvSpPr>
        <p:spPr>
          <a:xfrm>
            <a:off x="8397875" y="1310183"/>
            <a:ext cx="746125" cy="610209"/>
          </a:xfrm>
          <a:custGeom>
            <a:pathLst>
              <a:path extrusionOk="0" h="605" w="47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9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9" name="Shape 49"/>
          <p:cNvSpPr/>
          <p:nvPr/>
        </p:nvSpPr>
        <p:spPr>
          <a:xfrm>
            <a:off x="8397875" y="1920392"/>
            <a:ext cx="746125" cy="610209"/>
          </a:xfrm>
          <a:custGeom>
            <a:pathLst>
              <a:path extrusionOk="0" h="605" w="470">
                <a:moveTo>
                  <a:pt x="0" y="0"/>
                </a:moveTo>
                <a:lnTo>
                  <a:pt x="470" y="605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0" name="Shape 50"/>
          <p:cNvSpPr/>
          <p:nvPr/>
        </p:nvSpPr>
        <p:spPr>
          <a:xfrm>
            <a:off x="7415211" y="612225"/>
            <a:ext cx="1555750" cy="610209"/>
          </a:xfrm>
          <a:custGeom>
            <a:pathLst>
              <a:path extrusionOk="0" h="605" w="980">
                <a:moveTo>
                  <a:pt x="510" y="0"/>
                </a:moveTo>
                <a:lnTo>
                  <a:pt x="980" y="605"/>
                </a:lnTo>
                <a:lnTo>
                  <a:pt x="470" y="605"/>
                </a:lnTo>
                <a:lnTo>
                  <a:pt x="0" y="0"/>
                </a:lnTo>
                <a:lnTo>
                  <a:pt x="510" y="0"/>
                </a:lnTo>
                <a:lnTo>
                  <a:pt x="51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457200" y="205978"/>
            <a:ext cx="687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457200" y="1200150"/>
            <a:ext cx="4038599" cy="3630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2800"/>
            </a:lvl1pPr>
            <a:lvl2pPr>
              <a:spcBef>
                <a:spcPts val="0"/>
              </a:spcBef>
              <a:defRPr sz="2400"/>
            </a:lvl2pPr>
            <a:lvl3pPr>
              <a:spcBef>
                <a:spcPts val="0"/>
              </a:spcBef>
              <a:defRPr sz="2000"/>
            </a:lvl3pPr>
            <a:lvl4pPr>
              <a:spcBef>
                <a:spcPts val="0"/>
              </a:spcBef>
              <a:defRPr sz="1800"/>
            </a:lvl4pPr>
            <a:lvl5pPr>
              <a:spcBef>
                <a:spcPts val="0"/>
              </a:spcBef>
              <a:defRPr sz="1800"/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55" name="Shape 55"/>
          <p:cNvSpPr txBox="1"/>
          <p:nvPr>
            <p:ph idx="2" type="body"/>
          </p:nvPr>
        </p:nvSpPr>
        <p:spPr>
          <a:xfrm>
            <a:off x="4648200" y="1200150"/>
            <a:ext cx="4038599" cy="3630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2800"/>
            </a:lvl1pPr>
            <a:lvl2pPr>
              <a:spcBef>
                <a:spcPts val="0"/>
              </a:spcBef>
              <a:defRPr sz="2400"/>
            </a:lvl2pPr>
            <a:lvl3pPr>
              <a:spcBef>
                <a:spcPts val="0"/>
              </a:spcBef>
              <a:defRPr sz="2000"/>
            </a:lvl3pPr>
            <a:lvl4pPr>
              <a:spcBef>
                <a:spcPts val="0"/>
              </a:spcBef>
              <a:defRPr sz="1800"/>
            </a:lvl4pPr>
            <a:lvl5pPr>
              <a:spcBef>
                <a:spcPts val="0"/>
              </a:spcBef>
              <a:defRPr sz="1800"/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56" name="Shape 56"/>
          <p:cNvSpPr/>
          <p:nvPr/>
        </p:nvSpPr>
        <p:spPr>
          <a:xfrm>
            <a:off x="7415211" y="0"/>
            <a:ext cx="1555750" cy="612226"/>
          </a:xfrm>
          <a:custGeom>
            <a:pathLst>
              <a:path extrusionOk="0" h="607" w="980">
                <a:moveTo>
                  <a:pt x="510" y="607"/>
                </a:moveTo>
                <a:lnTo>
                  <a:pt x="980" y="0"/>
                </a:lnTo>
                <a:lnTo>
                  <a:pt x="470" y="0"/>
                </a:lnTo>
                <a:lnTo>
                  <a:pt x="0" y="607"/>
                </a:lnTo>
                <a:lnTo>
                  <a:pt x="510" y="607"/>
                </a:lnTo>
                <a:lnTo>
                  <a:pt x="510" y="607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9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7" name="Shape 57"/>
          <p:cNvSpPr/>
          <p:nvPr/>
        </p:nvSpPr>
        <p:spPr>
          <a:xfrm>
            <a:off x="8397875" y="1310183"/>
            <a:ext cx="746125" cy="610209"/>
          </a:xfrm>
          <a:custGeom>
            <a:pathLst>
              <a:path extrusionOk="0" h="605" w="47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9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8" name="Shape 58"/>
          <p:cNvSpPr/>
          <p:nvPr/>
        </p:nvSpPr>
        <p:spPr>
          <a:xfrm>
            <a:off x="8397875" y="1920392"/>
            <a:ext cx="746125" cy="610209"/>
          </a:xfrm>
          <a:custGeom>
            <a:pathLst>
              <a:path extrusionOk="0" h="605" w="470">
                <a:moveTo>
                  <a:pt x="0" y="0"/>
                </a:moveTo>
                <a:lnTo>
                  <a:pt x="470" y="605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9" name="Shape 59"/>
          <p:cNvSpPr/>
          <p:nvPr/>
        </p:nvSpPr>
        <p:spPr>
          <a:xfrm>
            <a:off x="7415211" y="612225"/>
            <a:ext cx="1555750" cy="610209"/>
          </a:xfrm>
          <a:custGeom>
            <a:pathLst>
              <a:path extrusionOk="0" h="605" w="980">
                <a:moveTo>
                  <a:pt x="510" y="0"/>
                </a:moveTo>
                <a:lnTo>
                  <a:pt x="980" y="605"/>
                </a:lnTo>
                <a:lnTo>
                  <a:pt x="470" y="605"/>
                </a:lnTo>
                <a:lnTo>
                  <a:pt x="0" y="0"/>
                </a:lnTo>
                <a:lnTo>
                  <a:pt x="510" y="0"/>
                </a:lnTo>
                <a:lnTo>
                  <a:pt x="51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457200" y="205978"/>
            <a:ext cx="687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63" name="Shape 63"/>
          <p:cNvSpPr/>
          <p:nvPr/>
        </p:nvSpPr>
        <p:spPr>
          <a:xfrm>
            <a:off x="3175" y="2614612"/>
            <a:ext cx="635000" cy="611981"/>
          </a:xfrm>
          <a:custGeom>
            <a:pathLst>
              <a:path extrusionOk="0" h="514" w="400">
                <a:moveTo>
                  <a:pt x="2" y="0"/>
                </a:moveTo>
                <a:lnTo>
                  <a:pt x="0" y="0"/>
                </a:lnTo>
                <a:lnTo>
                  <a:pt x="0" y="514"/>
                </a:lnTo>
                <a:lnTo>
                  <a:pt x="400" y="514"/>
                </a:lnTo>
                <a:lnTo>
                  <a:pt x="2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5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4" name="Shape 64"/>
          <p:cNvSpPr/>
          <p:nvPr/>
        </p:nvSpPr>
        <p:spPr>
          <a:xfrm>
            <a:off x="3175" y="3226593"/>
            <a:ext cx="635000" cy="609600"/>
          </a:xfrm>
          <a:custGeom>
            <a:pathLst>
              <a:path extrusionOk="0" h="512" w="40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5" name="Shape 65"/>
          <p:cNvSpPr/>
          <p:nvPr/>
        </p:nvSpPr>
        <p:spPr>
          <a:xfrm>
            <a:off x="152400" y="4533900"/>
            <a:ext cx="1317625" cy="609600"/>
          </a:xfrm>
          <a:custGeom>
            <a:pathLst>
              <a:path extrusionOk="0" h="512" w="830">
                <a:moveTo>
                  <a:pt x="398" y="0"/>
                </a:moveTo>
                <a:lnTo>
                  <a:pt x="0" y="512"/>
                </a:lnTo>
                <a:lnTo>
                  <a:pt x="432" y="512"/>
                </a:lnTo>
                <a:lnTo>
                  <a:pt x="830" y="0"/>
                </a:lnTo>
                <a:lnTo>
                  <a:pt x="398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6" name="Shape 66"/>
          <p:cNvSpPr/>
          <p:nvPr/>
        </p:nvSpPr>
        <p:spPr>
          <a:xfrm>
            <a:off x="152400" y="3924300"/>
            <a:ext cx="1317625" cy="609600"/>
          </a:xfrm>
          <a:custGeom>
            <a:pathLst>
              <a:path extrusionOk="0" h="512" w="830">
                <a:moveTo>
                  <a:pt x="398" y="512"/>
                </a:moveTo>
                <a:lnTo>
                  <a:pt x="830" y="512"/>
                </a:lnTo>
                <a:lnTo>
                  <a:pt x="432" y="0"/>
                </a:lnTo>
                <a:lnTo>
                  <a:pt x="0" y="0"/>
                </a:lnTo>
                <a:lnTo>
                  <a:pt x="398" y="51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5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7" name="Shape 67"/>
          <p:cNvSpPr/>
          <p:nvPr/>
        </p:nvSpPr>
        <p:spPr>
          <a:xfrm>
            <a:off x="7415211" y="0"/>
            <a:ext cx="1555750" cy="612226"/>
          </a:xfrm>
          <a:custGeom>
            <a:pathLst>
              <a:path extrusionOk="0" h="607" w="980">
                <a:moveTo>
                  <a:pt x="510" y="607"/>
                </a:moveTo>
                <a:lnTo>
                  <a:pt x="980" y="0"/>
                </a:lnTo>
                <a:lnTo>
                  <a:pt x="470" y="0"/>
                </a:lnTo>
                <a:lnTo>
                  <a:pt x="0" y="607"/>
                </a:lnTo>
                <a:lnTo>
                  <a:pt x="510" y="607"/>
                </a:lnTo>
                <a:lnTo>
                  <a:pt x="510" y="607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9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8" name="Shape 68"/>
          <p:cNvSpPr/>
          <p:nvPr/>
        </p:nvSpPr>
        <p:spPr>
          <a:xfrm>
            <a:off x="8397875" y="1310183"/>
            <a:ext cx="746125" cy="610209"/>
          </a:xfrm>
          <a:custGeom>
            <a:pathLst>
              <a:path extrusionOk="0" h="605" w="47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9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9" name="Shape 69"/>
          <p:cNvSpPr/>
          <p:nvPr/>
        </p:nvSpPr>
        <p:spPr>
          <a:xfrm>
            <a:off x="8397875" y="1920392"/>
            <a:ext cx="746125" cy="610209"/>
          </a:xfrm>
          <a:custGeom>
            <a:pathLst>
              <a:path extrusionOk="0" h="605" w="470">
                <a:moveTo>
                  <a:pt x="0" y="0"/>
                </a:moveTo>
                <a:lnTo>
                  <a:pt x="470" y="605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0" name="Shape 70"/>
          <p:cNvSpPr/>
          <p:nvPr/>
        </p:nvSpPr>
        <p:spPr>
          <a:xfrm>
            <a:off x="7415211" y="612225"/>
            <a:ext cx="1555750" cy="610209"/>
          </a:xfrm>
          <a:custGeom>
            <a:pathLst>
              <a:path extrusionOk="0" h="605" w="980">
                <a:moveTo>
                  <a:pt x="510" y="0"/>
                </a:moveTo>
                <a:lnTo>
                  <a:pt x="980" y="605"/>
                </a:lnTo>
                <a:lnTo>
                  <a:pt x="470" y="605"/>
                </a:lnTo>
                <a:lnTo>
                  <a:pt x="0" y="0"/>
                </a:lnTo>
                <a:lnTo>
                  <a:pt x="510" y="0"/>
                </a:lnTo>
                <a:lnTo>
                  <a:pt x="51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1" name="Shape 71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idx="1" type="body"/>
          </p:nvPr>
        </p:nvSpPr>
        <p:spPr>
          <a:xfrm>
            <a:off x="1574800" y="3320653"/>
            <a:ext cx="5486399" cy="513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SzPct val="100000"/>
              <a:buNone/>
              <a:defRPr sz="1800"/>
            </a:lvl1pPr>
          </a:lstStyle>
          <a:p/>
        </p:txBody>
      </p:sp>
      <p:sp>
        <p:nvSpPr>
          <p:cNvPr id="74" name="Shape 74"/>
          <p:cNvSpPr/>
          <p:nvPr/>
        </p:nvSpPr>
        <p:spPr>
          <a:xfrm>
            <a:off x="3175" y="2614612"/>
            <a:ext cx="635000" cy="611981"/>
          </a:xfrm>
          <a:custGeom>
            <a:pathLst>
              <a:path extrusionOk="0" h="514" w="400">
                <a:moveTo>
                  <a:pt x="2" y="0"/>
                </a:moveTo>
                <a:lnTo>
                  <a:pt x="0" y="0"/>
                </a:lnTo>
                <a:lnTo>
                  <a:pt x="0" y="514"/>
                </a:lnTo>
                <a:lnTo>
                  <a:pt x="400" y="514"/>
                </a:lnTo>
                <a:lnTo>
                  <a:pt x="2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5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5" name="Shape 75"/>
          <p:cNvSpPr/>
          <p:nvPr/>
        </p:nvSpPr>
        <p:spPr>
          <a:xfrm>
            <a:off x="3175" y="3226593"/>
            <a:ext cx="635000" cy="609600"/>
          </a:xfrm>
          <a:custGeom>
            <a:pathLst>
              <a:path extrusionOk="0" h="512" w="40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6" name="Shape 76"/>
          <p:cNvSpPr/>
          <p:nvPr/>
        </p:nvSpPr>
        <p:spPr>
          <a:xfrm>
            <a:off x="152400" y="4533900"/>
            <a:ext cx="1317625" cy="609600"/>
          </a:xfrm>
          <a:custGeom>
            <a:pathLst>
              <a:path extrusionOk="0" h="512" w="830">
                <a:moveTo>
                  <a:pt x="398" y="0"/>
                </a:moveTo>
                <a:lnTo>
                  <a:pt x="0" y="512"/>
                </a:lnTo>
                <a:lnTo>
                  <a:pt x="432" y="512"/>
                </a:lnTo>
                <a:lnTo>
                  <a:pt x="830" y="0"/>
                </a:lnTo>
                <a:lnTo>
                  <a:pt x="398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7" name="Shape 77"/>
          <p:cNvSpPr/>
          <p:nvPr/>
        </p:nvSpPr>
        <p:spPr>
          <a:xfrm>
            <a:off x="152400" y="3924300"/>
            <a:ext cx="1317625" cy="609600"/>
          </a:xfrm>
          <a:custGeom>
            <a:pathLst>
              <a:path extrusionOk="0" h="512" w="830">
                <a:moveTo>
                  <a:pt x="398" y="512"/>
                </a:moveTo>
                <a:lnTo>
                  <a:pt x="830" y="512"/>
                </a:lnTo>
                <a:lnTo>
                  <a:pt x="432" y="0"/>
                </a:lnTo>
                <a:lnTo>
                  <a:pt x="0" y="0"/>
                </a:lnTo>
                <a:lnTo>
                  <a:pt x="398" y="51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5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8" name="Shape 78"/>
          <p:cNvSpPr/>
          <p:nvPr/>
        </p:nvSpPr>
        <p:spPr>
          <a:xfrm>
            <a:off x="7415211" y="0"/>
            <a:ext cx="1555750" cy="612226"/>
          </a:xfrm>
          <a:custGeom>
            <a:pathLst>
              <a:path extrusionOk="0" h="607" w="980">
                <a:moveTo>
                  <a:pt x="510" y="607"/>
                </a:moveTo>
                <a:lnTo>
                  <a:pt x="980" y="0"/>
                </a:lnTo>
                <a:lnTo>
                  <a:pt x="470" y="0"/>
                </a:lnTo>
                <a:lnTo>
                  <a:pt x="0" y="607"/>
                </a:lnTo>
                <a:lnTo>
                  <a:pt x="510" y="607"/>
                </a:lnTo>
                <a:lnTo>
                  <a:pt x="510" y="607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9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9" name="Shape 79"/>
          <p:cNvSpPr/>
          <p:nvPr/>
        </p:nvSpPr>
        <p:spPr>
          <a:xfrm>
            <a:off x="8397875" y="1310183"/>
            <a:ext cx="746125" cy="610209"/>
          </a:xfrm>
          <a:custGeom>
            <a:pathLst>
              <a:path extrusionOk="0" h="605" w="47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9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0" name="Shape 80"/>
          <p:cNvSpPr/>
          <p:nvPr/>
        </p:nvSpPr>
        <p:spPr>
          <a:xfrm>
            <a:off x="8397875" y="1920392"/>
            <a:ext cx="746125" cy="610209"/>
          </a:xfrm>
          <a:custGeom>
            <a:pathLst>
              <a:path extrusionOk="0" h="605" w="470">
                <a:moveTo>
                  <a:pt x="0" y="0"/>
                </a:moveTo>
                <a:lnTo>
                  <a:pt x="470" y="605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1" name="Shape 81"/>
          <p:cNvSpPr/>
          <p:nvPr/>
        </p:nvSpPr>
        <p:spPr>
          <a:xfrm>
            <a:off x="7415211" y="612225"/>
            <a:ext cx="1555750" cy="610209"/>
          </a:xfrm>
          <a:custGeom>
            <a:pathLst>
              <a:path extrusionOk="0" h="605" w="980">
                <a:moveTo>
                  <a:pt x="510" y="0"/>
                </a:moveTo>
                <a:lnTo>
                  <a:pt x="980" y="605"/>
                </a:lnTo>
                <a:lnTo>
                  <a:pt x="470" y="605"/>
                </a:lnTo>
                <a:lnTo>
                  <a:pt x="0" y="0"/>
                </a:lnTo>
                <a:lnTo>
                  <a:pt x="510" y="0"/>
                </a:lnTo>
                <a:lnTo>
                  <a:pt x="51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rgbClr val="2890DA"/>
            </a:gs>
            <a:gs pos="100000">
              <a:schemeClr val="dk2"/>
            </a:gs>
          </a:gsLst>
          <a:path path="circle">
            <a:fillToRect r="100%" t="100%"/>
          </a:path>
          <a:tileRect b="-100%" l="-100%"/>
        </a:gra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05978"/>
            <a:ext cx="687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defRPr sz="3200">
                <a:solidFill>
                  <a:schemeClr val="lt1"/>
                </a:solidFill>
              </a:defRPr>
            </a:lvl1pPr>
            <a:lvl2pPr>
              <a:spcBef>
                <a:spcPts val="560"/>
              </a:spcBef>
              <a:buClr>
                <a:schemeClr val="lt1"/>
              </a:buClr>
              <a:buSzPct val="100000"/>
              <a:defRPr sz="2800">
                <a:solidFill>
                  <a:schemeClr val="lt1"/>
                </a:solidFill>
              </a:defRPr>
            </a:lvl2pPr>
            <a:lvl3pPr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3pPr>
            <a:lvl4pPr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4pPr>
            <a:lvl5pPr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5pPr>
            <a:lvl6pPr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6pPr>
            <a:lvl7pPr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7pPr>
            <a:lvl8pPr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8pPr>
            <a:lvl9pPr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" name="Shape 7"/>
          <p:cNvSpPr/>
          <p:nvPr/>
        </p:nvSpPr>
        <p:spPr>
          <a:xfrm>
            <a:off x="0" y="0"/>
            <a:ext cx="3135299" cy="51434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" name="Shape 8"/>
          <p:cNvSpPr/>
          <p:nvPr/>
        </p:nvSpPr>
        <p:spPr>
          <a:xfrm>
            <a:off x="3175" y="4533900"/>
            <a:ext cx="635000" cy="609600"/>
          </a:xfrm>
          <a:custGeom>
            <a:pathLst>
              <a:path extrusionOk="0" h="512" w="40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" name="Shape 9"/>
          <p:cNvSpPr/>
          <p:nvPr/>
        </p:nvSpPr>
        <p:spPr>
          <a:xfrm>
            <a:off x="3175" y="3924300"/>
            <a:ext cx="635000" cy="609600"/>
          </a:xfrm>
          <a:custGeom>
            <a:pathLst>
              <a:path extrusionOk="0" h="512" w="400">
                <a:moveTo>
                  <a:pt x="400" y="512"/>
                </a:moveTo>
                <a:lnTo>
                  <a:pt x="2" y="0"/>
                </a:lnTo>
                <a:lnTo>
                  <a:pt x="0" y="0"/>
                </a:lnTo>
                <a:lnTo>
                  <a:pt x="0" y="512"/>
                </a:lnTo>
                <a:lnTo>
                  <a:pt x="400" y="512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5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" name="Shape 10"/>
          <p:cNvSpPr/>
          <p:nvPr/>
        </p:nvSpPr>
        <p:spPr>
          <a:xfrm>
            <a:off x="8397875" y="2017"/>
            <a:ext cx="746125" cy="610209"/>
          </a:xfrm>
          <a:custGeom>
            <a:pathLst>
              <a:path extrusionOk="0" h="605" w="47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189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8397875" y="612225"/>
            <a:ext cx="746125" cy="607183"/>
          </a:xfrm>
          <a:custGeom>
            <a:pathLst>
              <a:path extrusionOk="0" h="602" w="470">
                <a:moveTo>
                  <a:pt x="0" y="0"/>
                </a:moveTo>
                <a:lnTo>
                  <a:pt x="470" y="602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5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lt1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en.wikipedia.org/wiki/DNA#References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chemistry.about.com/od/lecturenoteslab1/a/10-Interesting-Dna-Facts.htm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ctrTitle"/>
          </p:nvPr>
        </p:nvSpPr>
        <p:spPr>
          <a:xfrm>
            <a:off x="1997075" y="1095856"/>
            <a:ext cx="6400799" cy="1102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Nucleic Acids</a:t>
            </a:r>
          </a:p>
        </p:txBody>
      </p:sp>
      <p:sp>
        <p:nvSpPr>
          <p:cNvPr id="87" name="Shape 87"/>
          <p:cNvSpPr txBox="1"/>
          <p:nvPr>
            <p:ph idx="1" type="subTitle"/>
          </p:nvPr>
        </p:nvSpPr>
        <p:spPr>
          <a:xfrm>
            <a:off x="2301875" y="2556599"/>
            <a:ext cx="5962499" cy="13991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by Luke Stefan, Maddie Braun, and Hannah Johnson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x="222075" y="205975"/>
            <a:ext cx="7114799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Name: Nucleic Acids</a:t>
            </a:r>
          </a:p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133250" y="1200150"/>
            <a:ext cx="4335299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Definition: biopolymers containing genetic information that are essential to all known forms of life.</a:t>
            </a:r>
          </a:p>
        </p:txBody>
      </p:sp>
      <p:pic>
        <p:nvPicPr>
          <p:cNvPr id="94" name="Shape 9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49844" y="1200149"/>
            <a:ext cx="4537879" cy="36302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x="457200" y="205978"/>
            <a:ext cx="687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Nucleic Acids Cont.</a:t>
            </a:r>
          </a:p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Function:</a:t>
            </a:r>
          </a:p>
          <a:p>
            <a:pPr>
              <a:spcBef>
                <a:spcPts val="0"/>
              </a:spcBef>
              <a:buNone/>
            </a:pPr>
            <a:r>
              <a:rPr lang="en" sz="3000"/>
              <a:t>Nucleic acids function as a code for genetic information. 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type="title"/>
          </p:nvPr>
        </p:nvSpPr>
        <p:spPr>
          <a:xfrm>
            <a:off x="457200" y="3"/>
            <a:ext cx="687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DNA</a:t>
            </a:r>
          </a:p>
        </p:txBody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457200" y="857400"/>
            <a:ext cx="8229600" cy="4159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u="sng">
                <a:hlinkClick r:id="rId3"/>
              </a:rPr>
              <a:t>Deoxyribonucleic acid chain</a:t>
            </a:r>
            <a:r>
              <a:rPr lang="en"/>
              <a:t> formed in the shape of a double helix.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Made up of nucleotides, that hold biological makeup of living things, except some viruses. 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Strands of coiled DNA are called chromosomes which, in humans, are inherited half from each parent. 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type="title"/>
          </p:nvPr>
        </p:nvSpPr>
        <p:spPr>
          <a:xfrm>
            <a:off x="457200" y="205978"/>
            <a:ext cx="687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DNA Fun Facts:</a:t>
            </a:r>
          </a:p>
        </p:txBody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Because DNA is made up of the same four nucleotides, all humans share 99% of our DNA codes. </a:t>
            </a:r>
          </a:p>
          <a:p>
            <a:pPr indent="-228600" lvl="0" marL="457200">
              <a:spcBef>
                <a:spcPts val="0"/>
              </a:spcBef>
              <a:buSzPct val="100000"/>
            </a:pPr>
            <a:r>
              <a:rPr lang="en" sz="3000" u="sng">
                <a:hlinkClick r:id="rId3"/>
              </a:rPr>
              <a:t>Humans and cabbage share about 40-50% common DNA. 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type="title"/>
          </p:nvPr>
        </p:nvSpPr>
        <p:spPr>
          <a:xfrm>
            <a:off x="457200" y="205978"/>
            <a:ext cx="687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b="1" lang="en"/>
              <a:t>RNA</a:t>
            </a:r>
          </a:p>
        </p:txBody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b="1" lang="en"/>
              <a:t>Function: 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Ribonucleic Acid, or RNA, is a chain of nucleotides responsible coding and decoding genetic material. RNA displays genetic information using the specific letters G, U, A, and C, which represent guanine, uracil, adenine, and cytosine.  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b="1"/>
          </a:p>
          <a:p>
            <a:pPr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type="title"/>
          </p:nvPr>
        </p:nvSpPr>
        <p:spPr>
          <a:xfrm>
            <a:off x="457200" y="205978"/>
            <a:ext cx="687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RNA Facts </a:t>
            </a:r>
          </a:p>
        </p:txBody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-RNA nucleotides each consist of phosphate, a ribose sugar, and a nitrogenous base.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-There are a few different variations of RNA: Messenger RNA (mRNA), Ribosomal RNA (rRNA), and transfer RNA (tRNA). 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>
            <p:ph type="title"/>
          </p:nvPr>
        </p:nvSpPr>
        <p:spPr>
          <a:xfrm>
            <a:off x="457200" y="205978"/>
            <a:ext cx="687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mRNA</a:t>
            </a:r>
          </a:p>
        </p:txBody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x="457200" y="1200150"/>
            <a:ext cx="4038599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Function: 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Transporting genetic information from DNA to the ribosome, where they aid in protein production by specifying the order of amino acids.</a:t>
            </a:r>
          </a:p>
        </p:txBody>
      </p:sp>
      <p:sp>
        <p:nvSpPr>
          <p:cNvPr id="131" name="Shape 131"/>
          <p:cNvSpPr txBox="1"/>
          <p:nvPr>
            <p:ph idx="2" type="body"/>
          </p:nvPr>
        </p:nvSpPr>
        <p:spPr>
          <a:xfrm>
            <a:off x="4648200" y="1200150"/>
            <a:ext cx="4038599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Facts:</a:t>
            </a:r>
          </a:p>
          <a:p>
            <a:pPr indent="-228600" lvl="0" marL="457200" rtl="0">
              <a:spcBef>
                <a:spcPts val="0"/>
              </a:spcBef>
              <a:buClr>
                <a:srgbClr val="FFFFFF"/>
              </a:buClr>
              <a:buSzPct val="100000"/>
            </a:pPr>
            <a:r>
              <a:rPr lang="en">
                <a:solidFill>
                  <a:srgbClr val="FFFFFF"/>
                </a:solidFill>
              </a:rPr>
              <a:t>Described in 1956 </a:t>
            </a:r>
          </a:p>
          <a:p>
            <a:pPr indent="-228600" lvl="0" marL="457200" rtl="0">
              <a:spcBef>
                <a:spcPts val="0"/>
              </a:spcBef>
              <a:buClr>
                <a:srgbClr val="FFFFFF"/>
              </a:buClr>
              <a:buSzPct val="100000"/>
            </a:pPr>
            <a:r>
              <a:rPr lang="en">
                <a:solidFill>
                  <a:srgbClr val="FFFFFF"/>
                </a:solidFill>
              </a:rPr>
              <a:t>Described by scientists Elliot Volkin and Lazarus Astrachan</a:t>
            </a:r>
          </a:p>
          <a:p>
            <a:pPr indent="-228600" lvl="0" marL="457200">
              <a:spcBef>
                <a:spcPts val="0"/>
              </a:spcBef>
              <a:buClr>
                <a:srgbClr val="FFFFFF"/>
              </a:buClr>
            </a:pPr>
            <a:r>
              <a:rPr lang="en">
                <a:solidFill>
                  <a:srgbClr val="FFFFFF"/>
                </a:solidFill>
              </a:rPr>
              <a:t>mRNA is formed during transcription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teps">
  <a:themeElements>
    <a:clrScheme name="Custom 462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FFD80C"/>
      </a:accent1>
      <a:accent2>
        <a:srgbClr val="CD108C"/>
      </a:accent2>
      <a:accent3>
        <a:srgbClr val="0990DB"/>
      </a:accent3>
      <a:accent4>
        <a:srgbClr val="AAAAAA"/>
      </a:accent4>
      <a:accent5>
        <a:srgbClr val="C3F180"/>
      </a:accent5>
      <a:accent6>
        <a:srgbClr val="FF986D"/>
      </a:accent6>
      <a:hlink>
        <a:srgbClr val="ABABAB"/>
      </a:hlink>
      <a:folHlink>
        <a:srgbClr val="6666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