
<file path=[Content_Types].xml><?xml version="1.0" encoding="utf-8"?>
<Types xmlns="http://schemas.openxmlformats.org/package/2006/content-types">
  <Default ContentType="image/jpeg" Extension="jpg"/>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3" name="Shape 43"/>
        <p:cNvGrpSpPr/>
        <p:nvPr/>
      </p:nvGrpSpPr>
      <p:grpSpPr>
        <a:xfrm>
          <a:off x="0" y="0"/>
          <a:ext cx="0" cy="0"/>
          <a:chOff x="0" y="0"/>
          <a:chExt cx="0" cy="0"/>
        </a:xfrm>
      </p:grpSpPr>
      <p:sp>
        <p:nvSpPr>
          <p:cNvPr id="44" name="Shape 44"/>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5" name="Shape 4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4" name="Shape 10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0" name="Shape 11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4" name="Shape 114"/>
        <p:cNvGrpSpPr/>
        <p:nvPr/>
      </p:nvGrpSpPr>
      <p:grpSpPr>
        <a:xfrm>
          <a:off x="0" y="0"/>
          <a:ext cx="0" cy="0"/>
          <a:chOff x="0" y="0"/>
          <a:chExt cx="0" cy="0"/>
        </a:xfrm>
      </p:grpSpPr>
      <p:sp>
        <p:nvSpPr>
          <p:cNvPr id="115" name="Shape 1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6" name="Shape 11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3" name="Shape 12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7" name="Shape 127"/>
        <p:cNvGrpSpPr/>
        <p:nvPr/>
      </p:nvGrpSpPr>
      <p:grpSpPr>
        <a:xfrm>
          <a:off x="0" y="0"/>
          <a:ext cx="0" cy="0"/>
          <a:chOff x="0" y="0"/>
          <a:chExt cx="0" cy="0"/>
        </a:xfrm>
      </p:grpSpPr>
      <p:sp>
        <p:nvSpPr>
          <p:cNvPr id="128" name="Shape 1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9" name="Shape 12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3" name="Shape 133"/>
        <p:cNvGrpSpPr/>
        <p:nvPr/>
      </p:nvGrpSpPr>
      <p:grpSpPr>
        <a:xfrm>
          <a:off x="0" y="0"/>
          <a:ext cx="0" cy="0"/>
          <a:chOff x="0" y="0"/>
          <a:chExt cx="0" cy="0"/>
        </a:xfrm>
      </p:grpSpPr>
      <p:sp>
        <p:nvSpPr>
          <p:cNvPr id="134" name="Shape 13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5" name="Shape 13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0" name="Shape 140"/>
        <p:cNvGrpSpPr/>
        <p:nvPr/>
      </p:nvGrpSpPr>
      <p:grpSpPr>
        <a:xfrm>
          <a:off x="0" y="0"/>
          <a:ext cx="0" cy="0"/>
          <a:chOff x="0" y="0"/>
          <a:chExt cx="0" cy="0"/>
        </a:xfrm>
      </p:grpSpPr>
      <p:sp>
        <p:nvSpPr>
          <p:cNvPr id="141" name="Shape 14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2" name="Shape 14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6" name="Shape 146"/>
        <p:cNvGrpSpPr/>
        <p:nvPr/>
      </p:nvGrpSpPr>
      <p:grpSpPr>
        <a:xfrm>
          <a:off x="0" y="0"/>
          <a:ext cx="0" cy="0"/>
          <a:chOff x="0" y="0"/>
          <a:chExt cx="0" cy="0"/>
        </a:xfrm>
      </p:grpSpPr>
      <p:sp>
        <p:nvSpPr>
          <p:cNvPr id="147" name="Shape 14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8" name="Shape 14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2" name="Shape 152"/>
        <p:cNvGrpSpPr/>
        <p:nvPr/>
      </p:nvGrpSpPr>
      <p:grpSpPr>
        <a:xfrm>
          <a:off x="0" y="0"/>
          <a:ext cx="0" cy="0"/>
          <a:chOff x="0" y="0"/>
          <a:chExt cx="0" cy="0"/>
        </a:xfrm>
      </p:grpSpPr>
      <p:sp>
        <p:nvSpPr>
          <p:cNvPr id="153" name="Shape 15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54" name="Shape 15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8" name="Shape 158"/>
        <p:cNvGrpSpPr/>
        <p:nvPr/>
      </p:nvGrpSpPr>
      <p:grpSpPr>
        <a:xfrm>
          <a:off x="0" y="0"/>
          <a:ext cx="0" cy="0"/>
          <a:chOff x="0" y="0"/>
          <a:chExt cx="0" cy="0"/>
        </a:xfrm>
      </p:grpSpPr>
      <p:sp>
        <p:nvSpPr>
          <p:cNvPr id="159" name="Shape 1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60" name="Shape 16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1" name="Shape 51"/>
        <p:cNvGrpSpPr/>
        <p:nvPr/>
      </p:nvGrpSpPr>
      <p:grpSpPr>
        <a:xfrm>
          <a:off x="0" y="0"/>
          <a:ext cx="0" cy="0"/>
          <a:chOff x="0" y="0"/>
          <a:chExt cx="0" cy="0"/>
        </a:xfrm>
      </p:grpSpPr>
      <p:sp>
        <p:nvSpPr>
          <p:cNvPr id="52" name="Shape 5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3" name="Shape 5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4" name="Shape 164"/>
        <p:cNvGrpSpPr/>
        <p:nvPr/>
      </p:nvGrpSpPr>
      <p:grpSpPr>
        <a:xfrm>
          <a:off x="0" y="0"/>
          <a:ext cx="0" cy="0"/>
          <a:chOff x="0" y="0"/>
          <a:chExt cx="0" cy="0"/>
        </a:xfrm>
      </p:grpSpPr>
      <p:sp>
        <p:nvSpPr>
          <p:cNvPr id="165" name="Shape 1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66" name="Shape 16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0" name="Shape 170"/>
        <p:cNvGrpSpPr/>
        <p:nvPr/>
      </p:nvGrpSpPr>
      <p:grpSpPr>
        <a:xfrm>
          <a:off x="0" y="0"/>
          <a:ext cx="0" cy="0"/>
          <a:chOff x="0" y="0"/>
          <a:chExt cx="0" cy="0"/>
        </a:xfrm>
      </p:grpSpPr>
      <p:sp>
        <p:nvSpPr>
          <p:cNvPr id="171" name="Shape 1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72" name="Shape 17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7" name="Shape 57"/>
        <p:cNvGrpSpPr/>
        <p:nvPr/>
      </p:nvGrpSpPr>
      <p:grpSpPr>
        <a:xfrm>
          <a:off x="0" y="0"/>
          <a:ext cx="0" cy="0"/>
          <a:chOff x="0" y="0"/>
          <a:chExt cx="0" cy="0"/>
        </a:xfrm>
      </p:grpSpPr>
      <p:sp>
        <p:nvSpPr>
          <p:cNvPr id="58" name="Shape 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9" name="Shape 5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6" name="Shape 6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2" name="Shape 7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8" name="Shape 7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3" name="Shape 83"/>
        <p:cNvGrpSpPr/>
        <p:nvPr/>
      </p:nvGrpSpPr>
      <p:grpSpPr>
        <a:xfrm>
          <a:off x="0" y="0"/>
          <a:ext cx="0" cy="0"/>
          <a:chOff x="0" y="0"/>
          <a:chExt cx="0" cy="0"/>
        </a:xfrm>
      </p:grpSpPr>
      <p:sp>
        <p:nvSpPr>
          <p:cNvPr id="84" name="Shape 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5" name="Shape 8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9" name="Shape 89"/>
        <p:cNvGrpSpPr/>
        <p:nvPr/>
      </p:nvGrpSpPr>
      <p:grpSpPr>
        <a:xfrm>
          <a:off x="0" y="0"/>
          <a:ext cx="0" cy="0"/>
          <a:chOff x="0" y="0"/>
          <a:chExt cx="0" cy="0"/>
        </a:xfrm>
      </p:grpSpPr>
      <p:sp>
        <p:nvSpPr>
          <p:cNvPr id="90" name="Shape 9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1" name="Shape 9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7" name="Shape 9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p:nvPr/>
        </p:nvSpPr>
        <p:spPr>
          <a:xfrm>
            <a:off x="372035" y="233279"/>
            <a:ext cx="8399999" cy="3330600"/>
          </a:xfrm>
          <a:prstGeom prst="roundRect">
            <a:avLst>
              <a:gd fmla="val 3653" name="adj"/>
            </a:avLst>
          </a:prstGeom>
          <a:solidFill>
            <a:srgbClr val="FFFFFF"/>
          </a:solidFill>
          <a:ln>
            <a:noFill/>
          </a:ln>
        </p:spPr>
        <p:txBody>
          <a:bodyPr anchorCtr="0" anchor="ctr" bIns="45700" lIns="91425" rIns="91425" tIns="45700">
            <a:noAutofit/>
          </a:bodyPr>
          <a:lstStyle/>
          <a:p>
            <a:pPr>
              <a:spcBef>
                <a:spcPts val="0"/>
              </a:spcBef>
              <a:buNone/>
            </a:pPr>
            <a:r>
              <a:t/>
            </a:r>
            <a:endParaRPr/>
          </a:p>
        </p:txBody>
      </p:sp>
      <p:sp>
        <p:nvSpPr>
          <p:cNvPr id="10" name="Shape 10"/>
          <p:cNvSpPr/>
          <p:nvPr/>
        </p:nvSpPr>
        <p:spPr>
          <a:xfrm>
            <a:off x="372035" y="3678300"/>
            <a:ext cx="8399999" cy="904800"/>
          </a:xfrm>
          <a:prstGeom prst="roundRect">
            <a:avLst>
              <a:gd fmla="val 15243" name="adj"/>
            </a:avLst>
          </a:prstGeom>
          <a:solidFill>
            <a:srgbClr val="FFFFFF"/>
          </a:solidFill>
          <a:ln>
            <a:noFill/>
          </a:ln>
        </p:spPr>
        <p:txBody>
          <a:bodyPr anchorCtr="0" anchor="ctr" bIns="45700" lIns="91425" rIns="91425" tIns="45700">
            <a:noAutofit/>
          </a:bodyPr>
          <a:lstStyle/>
          <a:p>
            <a:pPr>
              <a:spcBef>
                <a:spcPts val="0"/>
              </a:spcBef>
              <a:buNone/>
            </a:pPr>
            <a:r>
              <a:t/>
            </a:r>
            <a:endParaRPr/>
          </a:p>
        </p:txBody>
      </p:sp>
      <p:sp>
        <p:nvSpPr>
          <p:cNvPr id="11" name="Shape 11"/>
          <p:cNvSpPr txBox="1"/>
          <p:nvPr>
            <p:ph type="ctrTitle"/>
          </p:nvPr>
        </p:nvSpPr>
        <p:spPr>
          <a:xfrm>
            <a:off x="685800" y="473108"/>
            <a:ext cx="7772400" cy="2842199"/>
          </a:xfrm>
          <a:prstGeom prst="rect">
            <a:avLst/>
          </a:prstGeom>
        </p:spPr>
        <p:txBody>
          <a:bodyPr anchorCtr="0" anchor="b" bIns="91425" lIns="91425" rIns="91425" tIns="91425"/>
          <a:lstStyle>
            <a:lvl1pPr>
              <a:spcBef>
                <a:spcPts val="0"/>
              </a:spcBef>
              <a:buSzPct val="100000"/>
              <a:defRPr sz="7200"/>
            </a:lvl1pPr>
            <a:lvl2pPr>
              <a:spcBef>
                <a:spcPts val="0"/>
              </a:spcBef>
              <a:buSzPct val="100000"/>
              <a:defRPr sz="7200"/>
            </a:lvl2pPr>
            <a:lvl3pPr>
              <a:spcBef>
                <a:spcPts val="0"/>
              </a:spcBef>
              <a:buSzPct val="100000"/>
              <a:defRPr sz="7200"/>
            </a:lvl3pPr>
            <a:lvl4pPr>
              <a:spcBef>
                <a:spcPts val="0"/>
              </a:spcBef>
              <a:buSzPct val="100000"/>
              <a:defRPr sz="7200"/>
            </a:lvl4pPr>
            <a:lvl5pPr>
              <a:spcBef>
                <a:spcPts val="0"/>
              </a:spcBef>
              <a:buSzPct val="100000"/>
              <a:defRPr sz="7200"/>
            </a:lvl5pPr>
            <a:lvl6pPr>
              <a:spcBef>
                <a:spcPts val="0"/>
              </a:spcBef>
              <a:buSzPct val="100000"/>
              <a:defRPr sz="7200"/>
            </a:lvl6pPr>
            <a:lvl7pPr>
              <a:spcBef>
                <a:spcPts val="0"/>
              </a:spcBef>
              <a:buSzPct val="100000"/>
              <a:defRPr sz="7200"/>
            </a:lvl7pPr>
            <a:lvl8pPr>
              <a:spcBef>
                <a:spcPts val="0"/>
              </a:spcBef>
              <a:buSzPct val="100000"/>
              <a:defRPr sz="7200"/>
            </a:lvl8pPr>
            <a:lvl9pPr>
              <a:spcBef>
                <a:spcPts val="0"/>
              </a:spcBef>
              <a:buSzPct val="100000"/>
              <a:defRPr sz="7200"/>
            </a:lvl9pPr>
          </a:lstStyle>
          <a:p/>
        </p:txBody>
      </p:sp>
      <p:sp>
        <p:nvSpPr>
          <p:cNvPr id="12" name="Shape 12"/>
          <p:cNvSpPr txBox="1"/>
          <p:nvPr>
            <p:ph idx="1" type="subTitle"/>
          </p:nvPr>
        </p:nvSpPr>
        <p:spPr>
          <a:xfrm>
            <a:off x="685800" y="3896921"/>
            <a:ext cx="7772400" cy="460800"/>
          </a:xfrm>
          <a:prstGeom prst="rect">
            <a:avLst/>
          </a:prstGeom>
        </p:spPr>
        <p:txBody>
          <a:bodyPr anchorCtr="0" anchor="ctr" bIns="91425" lIns="91425" rIns="91425" tIns="91425"/>
          <a:lstStyle>
            <a:lvl1pPr>
              <a:spcBef>
                <a:spcPts val="0"/>
              </a:spcBef>
              <a:buNone/>
              <a:defRPr/>
            </a:lvl1pPr>
            <a:lvl2pPr>
              <a:spcBef>
                <a:spcPts val="0"/>
              </a:spcBef>
              <a:buSzPct val="100000"/>
              <a:buNone/>
              <a:defRPr sz="3000"/>
            </a:lvl2pPr>
            <a:lvl3pPr>
              <a:spcBef>
                <a:spcPts val="0"/>
              </a:spcBef>
              <a:buSzPct val="100000"/>
              <a:buNone/>
              <a:defRPr sz="3000"/>
            </a:lvl3pPr>
            <a:lvl4pPr>
              <a:spcBef>
                <a:spcPts val="0"/>
              </a:spcBef>
              <a:buSzPct val="100000"/>
              <a:buNone/>
              <a:defRPr sz="3000"/>
            </a:lvl4pPr>
            <a:lvl5pPr>
              <a:spcBef>
                <a:spcPts val="0"/>
              </a:spcBef>
              <a:buSzPct val="100000"/>
              <a:buNone/>
              <a:defRPr sz="3000"/>
            </a:lvl5pPr>
            <a:lvl6pPr>
              <a:spcBef>
                <a:spcPts val="0"/>
              </a:spcBef>
              <a:buSzPct val="100000"/>
              <a:buNone/>
              <a:defRPr sz="3000"/>
            </a:lvl6pPr>
            <a:lvl7pPr>
              <a:spcBef>
                <a:spcPts val="0"/>
              </a:spcBef>
              <a:buSzPct val="100000"/>
              <a:buNone/>
              <a:defRPr sz="3000"/>
            </a:lvl7pPr>
            <a:lvl8pPr>
              <a:spcBef>
                <a:spcPts val="0"/>
              </a:spcBef>
              <a:buSzPct val="100000"/>
              <a:buNone/>
              <a:defRPr sz="3000"/>
            </a:lvl8pPr>
            <a:lvl9pPr>
              <a:spcBef>
                <a:spcPts val="0"/>
              </a:spcBef>
              <a:buSzPct val="100000"/>
              <a:buNone/>
              <a:defRPr sz="3000"/>
            </a:lvl9pPr>
          </a:lstStyle>
          <a:p/>
        </p:txBody>
      </p:sp>
      <p:sp>
        <p:nvSpPr>
          <p:cNvPr id="13" name="Shape 13"/>
          <p:cNvSpPr txBox="1"/>
          <p:nvPr>
            <p:ph idx="12" type="sldNum"/>
          </p:nvPr>
        </p:nvSpPr>
        <p:spPr>
          <a:xfrm>
            <a:off x="8607464" y="4749873"/>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4" name="Shape 14"/>
        <p:cNvGrpSpPr/>
        <p:nvPr/>
      </p:nvGrpSpPr>
      <p:grpSpPr>
        <a:xfrm>
          <a:off x="0" y="0"/>
          <a:ext cx="0" cy="0"/>
          <a:chOff x="0" y="0"/>
          <a:chExt cx="0" cy="0"/>
        </a:xfrm>
      </p:grpSpPr>
      <p:sp>
        <p:nvSpPr>
          <p:cNvPr id="15" name="Shape 15"/>
          <p:cNvSpPr/>
          <p:nvPr/>
        </p:nvSpPr>
        <p:spPr>
          <a:xfrm>
            <a:off x="372035" y="1163170"/>
            <a:ext cx="8399999" cy="3877800"/>
          </a:xfrm>
          <a:prstGeom prst="roundRect">
            <a:avLst>
              <a:gd fmla="val 2970" name="adj"/>
            </a:avLst>
          </a:prstGeom>
          <a:solidFill>
            <a:srgbClr val="FFFFFF"/>
          </a:solidFill>
          <a:ln>
            <a:noFill/>
          </a:ln>
        </p:spPr>
        <p:txBody>
          <a:bodyPr anchorCtr="0" anchor="ctr" bIns="45700" lIns="91425" rIns="91425" tIns="45700">
            <a:noAutofit/>
          </a:bodyPr>
          <a:lstStyle/>
          <a:p>
            <a:pPr>
              <a:spcBef>
                <a:spcPts val="0"/>
              </a:spcBef>
              <a:buNone/>
            </a:pPr>
            <a:r>
              <a:t/>
            </a:r>
            <a:endParaRPr/>
          </a:p>
        </p:txBody>
      </p:sp>
      <p:sp>
        <p:nvSpPr>
          <p:cNvPr id="16" name="Shape 16"/>
          <p:cNvSpPr/>
          <p:nvPr/>
        </p:nvSpPr>
        <p:spPr>
          <a:xfrm flipH="1" rot="10800000">
            <a:off x="372035" y="59"/>
            <a:ext cx="8399999" cy="1049700"/>
          </a:xfrm>
          <a:prstGeom prst="round2SameRect">
            <a:avLst>
              <a:gd fmla="val 10590" name="adj1"/>
              <a:gd fmla="val 0" name="adj2"/>
            </a:avLst>
          </a:prstGeom>
          <a:solidFill>
            <a:srgbClr val="FFFFFF"/>
          </a:solidFill>
          <a:ln>
            <a:noFill/>
          </a:ln>
        </p:spPr>
        <p:txBody>
          <a:bodyPr anchorCtr="0" anchor="ctr" bIns="45700" lIns="91425" rIns="91425" tIns="45700">
            <a:noAutofit/>
          </a:bodyPr>
          <a:lstStyle/>
          <a:p>
            <a:pPr>
              <a:spcBef>
                <a:spcPts val="0"/>
              </a:spcBef>
              <a:buNone/>
            </a:pPr>
            <a:r>
              <a:t/>
            </a:r>
            <a:endParaRPr/>
          </a:p>
        </p:txBody>
      </p:sp>
      <p:sp>
        <p:nvSpPr>
          <p:cNvPr id="17" name="Shape 17"/>
          <p:cNvSpPr txBox="1"/>
          <p:nvPr>
            <p:ph type="title"/>
          </p:nvPr>
        </p:nvSpPr>
        <p:spPr>
          <a:xfrm>
            <a:off x="457200" y="139527"/>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 type="body"/>
          </p:nvPr>
        </p:nvSpPr>
        <p:spPr>
          <a:xfrm>
            <a:off x="457200" y="1200150"/>
            <a:ext cx="82296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9" name="Shape 19"/>
          <p:cNvSpPr txBox="1"/>
          <p:nvPr>
            <p:ph idx="12" type="sldNum"/>
          </p:nvPr>
        </p:nvSpPr>
        <p:spPr>
          <a:xfrm>
            <a:off x="8607464" y="4749873"/>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p:nvPr/>
        </p:nvSpPr>
        <p:spPr>
          <a:xfrm>
            <a:off x="372035" y="1163170"/>
            <a:ext cx="4114800" cy="3877800"/>
          </a:xfrm>
          <a:prstGeom prst="roundRect">
            <a:avLst>
              <a:gd fmla="val 3784" name="adj"/>
            </a:avLst>
          </a:prstGeom>
          <a:solidFill>
            <a:srgbClr val="FFFFFF"/>
          </a:solidFill>
          <a:ln>
            <a:noFill/>
          </a:ln>
        </p:spPr>
        <p:txBody>
          <a:bodyPr anchorCtr="0" anchor="ctr" bIns="45700" lIns="91425" rIns="91425" tIns="45700">
            <a:noAutofit/>
          </a:bodyPr>
          <a:lstStyle/>
          <a:p>
            <a:pPr>
              <a:spcBef>
                <a:spcPts val="0"/>
              </a:spcBef>
              <a:buNone/>
            </a:pPr>
            <a:r>
              <a:t/>
            </a:r>
            <a:endParaRPr/>
          </a:p>
        </p:txBody>
      </p:sp>
      <p:sp>
        <p:nvSpPr>
          <p:cNvPr id="22" name="Shape 22"/>
          <p:cNvSpPr/>
          <p:nvPr/>
        </p:nvSpPr>
        <p:spPr>
          <a:xfrm flipH="1" rot="10800000">
            <a:off x="372035" y="59"/>
            <a:ext cx="8399999" cy="1049700"/>
          </a:xfrm>
          <a:prstGeom prst="round2SameRect">
            <a:avLst>
              <a:gd fmla="val 10590" name="adj1"/>
              <a:gd fmla="val 0" name="adj2"/>
            </a:avLst>
          </a:prstGeom>
          <a:solidFill>
            <a:srgbClr val="FFFFFF"/>
          </a:solidFill>
          <a:ln>
            <a:noFill/>
          </a:ln>
        </p:spPr>
        <p:txBody>
          <a:bodyPr anchorCtr="0" anchor="ctr" bIns="45700" lIns="91425" rIns="91425" tIns="45700">
            <a:noAutofit/>
          </a:bodyPr>
          <a:lstStyle/>
          <a:p>
            <a:pPr>
              <a:spcBef>
                <a:spcPts val="0"/>
              </a:spcBef>
              <a:buNone/>
            </a:pPr>
            <a:r>
              <a:t/>
            </a:r>
            <a:endParaRPr/>
          </a:p>
        </p:txBody>
      </p:sp>
      <p:sp>
        <p:nvSpPr>
          <p:cNvPr id="23" name="Shape 23"/>
          <p:cNvSpPr txBox="1"/>
          <p:nvPr>
            <p:ph type="title"/>
          </p:nvPr>
        </p:nvSpPr>
        <p:spPr>
          <a:xfrm>
            <a:off x="457200" y="139527"/>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4" name="Shape 24"/>
          <p:cNvSpPr txBox="1"/>
          <p:nvPr>
            <p:ph idx="1" type="body"/>
          </p:nvPr>
        </p:nvSpPr>
        <p:spPr>
          <a:xfrm>
            <a:off x="457200" y="1200150"/>
            <a:ext cx="3925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5" name="Shape 25"/>
          <p:cNvSpPr/>
          <p:nvPr/>
        </p:nvSpPr>
        <p:spPr>
          <a:xfrm>
            <a:off x="4657164" y="1163170"/>
            <a:ext cx="4114800" cy="3877800"/>
          </a:xfrm>
          <a:prstGeom prst="roundRect">
            <a:avLst>
              <a:gd fmla="val 3784" name="adj"/>
            </a:avLst>
          </a:prstGeom>
          <a:solidFill>
            <a:srgbClr val="FFFFFF"/>
          </a:solidFill>
          <a:ln>
            <a:noFill/>
          </a:ln>
        </p:spPr>
        <p:txBody>
          <a:bodyPr anchorCtr="0" anchor="ctr" bIns="45700" lIns="91425" rIns="91425" tIns="45700">
            <a:noAutofit/>
          </a:bodyPr>
          <a:lstStyle/>
          <a:p>
            <a:pPr>
              <a:spcBef>
                <a:spcPts val="0"/>
              </a:spcBef>
              <a:buNone/>
            </a:pPr>
            <a:r>
              <a:t/>
            </a:r>
            <a:endParaRPr/>
          </a:p>
        </p:txBody>
      </p:sp>
      <p:sp>
        <p:nvSpPr>
          <p:cNvPr id="26" name="Shape 26"/>
          <p:cNvSpPr txBox="1"/>
          <p:nvPr>
            <p:ph idx="2" type="body"/>
          </p:nvPr>
        </p:nvSpPr>
        <p:spPr>
          <a:xfrm>
            <a:off x="4761353" y="1200150"/>
            <a:ext cx="3925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7" name="Shape 27"/>
          <p:cNvSpPr txBox="1"/>
          <p:nvPr>
            <p:ph idx="12" type="sldNum"/>
          </p:nvPr>
        </p:nvSpPr>
        <p:spPr>
          <a:xfrm>
            <a:off x="8607464" y="4749873"/>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8" name="Shape 28"/>
        <p:cNvGrpSpPr/>
        <p:nvPr/>
      </p:nvGrpSpPr>
      <p:grpSpPr>
        <a:xfrm>
          <a:off x="0" y="0"/>
          <a:ext cx="0" cy="0"/>
          <a:chOff x="0" y="0"/>
          <a:chExt cx="0" cy="0"/>
        </a:xfrm>
      </p:grpSpPr>
      <p:sp>
        <p:nvSpPr>
          <p:cNvPr id="29" name="Shape 29"/>
          <p:cNvSpPr/>
          <p:nvPr/>
        </p:nvSpPr>
        <p:spPr>
          <a:xfrm>
            <a:off x="372035" y="1163170"/>
            <a:ext cx="8399999" cy="3877800"/>
          </a:xfrm>
          <a:prstGeom prst="roundRect">
            <a:avLst>
              <a:gd fmla="val 2970" name="adj"/>
            </a:avLst>
          </a:prstGeom>
          <a:solidFill>
            <a:srgbClr val="FFFFFF"/>
          </a:solidFill>
          <a:ln>
            <a:noFill/>
          </a:ln>
        </p:spPr>
        <p:txBody>
          <a:bodyPr anchorCtr="0" anchor="ctr" bIns="45700" lIns="91425" rIns="91425" tIns="45700">
            <a:noAutofit/>
          </a:bodyPr>
          <a:lstStyle/>
          <a:p>
            <a:pPr>
              <a:spcBef>
                <a:spcPts val="0"/>
              </a:spcBef>
              <a:buNone/>
            </a:pPr>
            <a:r>
              <a:t/>
            </a:r>
            <a:endParaRPr/>
          </a:p>
        </p:txBody>
      </p:sp>
      <p:sp>
        <p:nvSpPr>
          <p:cNvPr id="30" name="Shape 30"/>
          <p:cNvSpPr/>
          <p:nvPr/>
        </p:nvSpPr>
        <p:spPr>
          <a:xfrm flipH="1" rot="10800000">
            <a:off x="372035" y="59"/>
            <a:ext cx="8399999" cy="1049700"/>
          </a:xfrm>
          <a:prstGeom prst="round2SameRect">
            <a:avLst>
              <a:gd fmla="val 10590" name="adj1"/>
              <a:gd fmla="val 0" name="adj2"/>
            </a:avLst>
          </a:prstGeom>
          <a:solidFill>
            <a:srgbClr val="FFFFFF"/>
          </a:solidFill>
          <a:ln>
            <a:noFill/>
          </a:ln>
        </p:spPr>
        <p:txBody>
          <a:bodyPr anchorCtr="0" anchor="ctr" bIns="45700" lIns="91425" rIns="91425" tIns="45700">
            <a:noAutofit/>
          </a:bodyPr>
          <a:lstStyle/>
          <a:p>
            <a:pPr>
              <a:spcBef>
                <a:spcPts val="0"/>
              </a:spcBef>
              <a:buNone/>
            </a:pPr>
            <a:r>
              <a:t/>
            </a:r>
            <a:endParaRPr/>
          </a:p>
        </p:txBody>
      </p:sp>
      <p:sp>
        <p:nvSpPr>
          <p:cNvPr id="31" name="Shape 31"/>
          <p:cNvSpPr txBox="1"/>
          <p:nvPr>
            <p:ph type="title"/>
          </p:nvPr>
        </p:nvSpPr>
        <p:spPr>
          <a:xfrm>
            <a:off x="457200" y="139527"/>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2" name="Shape 32"/>
          <p:cNvSpPr txBox="1"/>
          <p:nvPr>
            <p:ph idx="12" type="sldNum"/>
          </p:nvPr>
        </p:nvSpPr>
        <p:spPr>
          <a:xfrm>
            <a:off x="8607464" y="4749873"/>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33" name="Shape 33"/>
        <p:cNvGrpSpPr/>
        <p:nvPr/>
      </p:nvGrpSpPr>
      <p:grpSpPr>
        <a:xfrm>
          <a:off x="0" y="0"/>
          <a:ext cx="0" cy="0"/>
          <a:chOff x="0" y="0"/>
          <a:chExt cx="0" cy="0"/>
        </a:xfrm>
      </p:grpSpPr>
      <p:sp>
        <p:nvSpPr>
          <p:cNvPr id="34" name="Shape 34"/>
          <p:cNvSpPr txBox="1"/>
          <p:nvPr>
            <p:ph idx="1" type="body"/>
          </p:nvPr>
        </p:nvSpPr>
        <p:spPr>
          <a:xfrm>
            <a:off x="372035" y="4276652"/>
            <a:ext cx="8399999" cy="649199"/>
          </a:xfrm>
          <a:prstGeom prst="rect">
            <a:avLst/>
          </a:prstGeom>
        </p:spPr>
        <p:txBody>
          <a:bodyPr anchorCtr="0" anchor="t" bIns="91425" lIns="91425" rIns="91425" tIns="91425"/>
          <a:lstStyle>
            <a:lvl1pPr>
              <a:spcBef>
                <a:spcPts val="0"/>
              </a:spcBef>
              <a:buClr>
                <a:schemeClr val="lt1"/>
              </a:buClr>
              <a:buSzPct val="100000"/>
              <a:buNone/>
              <a:defRPr b="1" sz="2400">
                <a:solidFill>
                  <a:schemeClr val="lt1"/>
                </a:solidFill>
              </a:defRPr>
            </a:lvl1pPr>
          </a:lstStyle>
          <a:p/>
        </p:txBody>
      </p:sp>
      <p:sp>
        <p:nvSpPr>
          <p:cNvPr id="35" name="Shape 35"/>
          <p:cNvSpPr/>
          <p:nvPr/>
        </p:nvSpPr>
        <p:spPr>
          <a:xfrm>
            <a:off x="372035" y="233279"/>
            <a:ext cx="8399999" cy="3868499"/>
          </a:xfrm>
          <a:prstGeom prst="roundRect">
            <a:avLst>
              <a:gd fmla="val 2776" name="adj"/>
            </a:avLst>
          </a:prstGeom>
          <a:solidFill>
            <a:srgbClr val="FFFFFF"/>
          </a:solidFill>
          <a:ln>
            <a:noFill/>
          </a:ln>
        </p:spPr>
        <p:txBody>
          <a:bodyPr anchorCtr="0" anchor="ctr" bIns="45700" lIns="91425" rIns="91425" tIns="45700">
            <a:noAutofit/>
          </a:bodyPr>
          <a:lstStyle/>
          <a:p>
            <a:pPr>
              <a:spcBef>
                <a:spcPts val="0"/>
              </a:spcBef>
              <a:buNone/>
            </a:pPr>
            <a:r>
              <a:t/>
            </a:r>
            <a:endParaRPr/>
          </a:p>
        </p:txBody>
      </p:sp>
      <p:sp>
        <p:nvSpPr>
          <p:cNvPr id="36" name="Shape 36"/>
          <p:cNvSpPr txBox="1"/>
          <p:nvPr>
            <p:ph idx="12" type="sldNum"/>
          </p:nvPr>
        </p:nvSpPr>
        <p:spPr>
          <a:xfrm>
            <a:off x="8607464" y="4749873"/>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37" name="Shape 37"/>
        <p:cNvGrpSpPr/>
        <p:nvPr/>
      </p:nvGrpSpPr>
      <p:grpSpPr>
        <a:xfrm>
          <a:off x="0" y="0"/>
          <a:ext cx="0" cy="0"/>
          <a:chOff x="0" y="0"/>
          <a:chExt cx="0" cy="0"/>
        </a:xfrm>
      </p:grpSpPr>
      <p:sp>
        <p:nvSpPr>
          <p:cNvPr id="38" name="Shape 38"/>
          <p:cNvSpPr/>
          <p:nvPr/>
        </p:nvSpPr>
        <p:spPr>
          <a:xfrm>
            <a:off x="372035" y="235584"/>
            <a:ext cx="8399999" cy="4672199"/>
          </a:xfrm>
          <a:prstGeom prst="roundRect">
            <a:avLst>
              <a:gd fmla="val 2255" name="adj"/>
            </a:avLst>
          </a:prstGeom>
          <a:solidFill>
            <a:srgbClr val="FFFFFF"/>
          </a:solidFill>
          <a:ln>
            <a:noFill/>
          </a:ln>
        </p:spPr>
        <p:txBody>
          <a:bodyPr anchorCtr="0" anchor="ctr" bIns="45700" lIns="91425" rIns="91425" tIns="45700">
            <a:noAutofit/>
          </a:bodyPr>
          <a:lstStyle/>
          <a:p>
            <a:pPr>
              <a:spcBef>
                <a:spcPts val="0"/>
              </a:spcBef>
              <a:buNone/>
            </a:pPr>
            <a:r>
              <a:t/>
            </a:r>
            <a:endParaRPr/>
          </a:p>
        </p:txBody>
      </p:sp>
      <p:sp>
        <p:nvSpPr>
          <p:cNvPr id="39" name="Shape 39"/>
          <p:cNvSpPr txBox="1"/>
          <p:nvPr>
            <p:ph idx="12" type="sldNum"/>
          </p:nvPr>
        </p:nvSpPr>
        <p:spPr>
          <a:xfrm>
            <a:off x="8607464" y="4749873"/>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139527"/>
            <a:ext cx="8229600" cy="857400"/>
          </a:xfrm>
          <a:prstGeom prst="rect">
            <a:avLst/>
          </a:prstGeom>
          <a:noFill/>
          <a:ln>
            <a:noFill/>
          </a:ln>
        </p:spPr>
        <p:txBody>
          <a:bodyPr anchorCtr="0" anchor="b" bIns="91425" lIns="91425" rIns="91425" tIns="91425"/>
          <a:lstStyle>
            <a:lvl1pPr>
              <a:spcBef>
                <a:spcPts val="0"/>
              </a:spcBef>
              <a:buClr>
                <a:schemeClr val="dk2"/>
              </a:buClr>
              <a:buSzPct val="100000"/>
              <a:buNone/>
              <a:defRPr b="1" sz="3600">
                <a:solidFill>
                  <a:schemeClr val="dk2"/>
                </a:solidFill>
              </a:defRPr>
            </a:lvl1pPr>
            <a:lvl2pPr>
              <a:spcBef>
                <a:spcPts val="0"/>
              </a:spcBef>
              <a:buClr>
                <a:schemeClr val="dk2"/>
              </a:buClr>
              <a:buSzPct val="100000"/>
              <a:buNone/>
              <a:defRPr b="1" sz="3600">
                <a:solidFill>
                  <a:schemeClr val="dk2"/>
                </a:solidFill>
              </a:defRPr>
            </a:lvl2pPr>
            <a:lvl3pPr>
              <a:spcBef>
                <a:spcPts val="0"/>
              </a:spcBef>
              <a:buClr>
                <a:schemeClr val="dk2"/>
              </a:buClr>
              <a:buSzPct val="100000"/>
              <a:buNone/>
              <a:defRPr b="1" sz="3600">
                <a:solidFill>
                  <a:schemeClr val="dk2"/>
                </a:solidFill>
              </a:defRPr>
            </a:lvl3pPr>
            <a:lvl4pPr>
              <a:spcBef>
                <a:spcPts val="0"/>
              </a:spcBef>
              <a:buClr>
                <a:schemeClr val="dk2"/>
              </a:buClr>
              <a:buSzPct val="100000"/>
              <a:buNone/>
              <a:defRPr b="1" sz="3600">
                <a:solidFill>
                  <a:schemeClr val="dk2"/>
                </a:solidFill>
              </a:defRPr>
            </a:lvl4pPr>
            <a:lvl5pPr>
              <a:spcBef>
                <a:spcPts val="0"/>
              </a:spcBef>
              <a:buClr>
                <a:schemeClr val="dk2"/>
              </a:buClr>
              <a:buSzPct val="100000"/>
              <a:buNone/>
              <a:defRPr b="1" sz="3600">
                <a:solidFill>
                  <a:schemeClr val="dk2"/>
                </a:solidFill>
              </a:defRPr>
            </a:lvl5pPr>
            <a:lvl6pPr>
              <a:spcBef>
                <a:spcPts val="0"/>
              </a:spcBef>
              <a:buClr>
                <a:schemeClr val="dk2"/>
              </a:buClr>
              <a:buSzPct val="100000"/>
              <a:buNone/>
              <a:defRPr b="1" sz="3600">
                <a:solidFill>
                  <a:schemeClr val="dk2"/>
                </a:solidFill>
              </a:defRPr>
            </a:lvl6pPr>
            <a:lvl7pPr>
              <a:spcBef>
                <a:spcPts val="0"/>
              </a:spcBef>
              <a:buClr>
                <a:schemeClr val="dk2"/>
              </a:buClr>
              <a:buSzPct val="100000"/>
              <a:buNone/>
              <a:defRPr b="1" sz="3600">
                <a:solidFill>
                  <a:schemeClr val="dk2"/>
                </a:solidFill>
              </a:defRPr>
            </a:lvl7pPr>
            <a:lvl8pPr>
              <a:spcBef>
                <a:spcPts val="0"/>
              </a:spcBef>
              <a:buClr>
                <a:schemeClr val="dk2"/>
              </a:buClr>
              <a:buSzPct val="100000"/>
              <a:buNone/>
              <a:defRPr b="1" sz="3600">
                <a:solidFill>
                  <a:schemeClr val="dk2"/>
                </a:solidFill>
              </a:defRPr>
            </a:lvl8pPr>
            <a:lvl9pPr>
              <a:spcBef>
                <a:spcPts val="0"/>
              </a:spcBef>
              <a:buClr>
                <a:schemeClr val="dk2"/>
              </a:buClr>
              <a:buSzPct val="100000"/>
              <a:buNone/>
              <a:defRPr b="1" sz="3600">
                <a:solidFill>
                  <a:schemeClr val="dk2"/>
                </a:solidFill>
              </a:defRPr>
            </a:lvl9pPr>
          </a:lstStyle>
          <a:p/>
        </p:txBody>
      </p:sp>
      <p:sp>
        <p:nvSpPr>
          <p:cNvPr id="6" name="Shape 6"/>
          <p:cNvSpPr txBox="1"/>
          <p:nvPr>
            <p:ph idx="1" type="body"/>
          </p:nvPr>
        </p:nvSpPr>
        <p:spPr>
          <a:xfrm>
            <a:off x="457200" y="1200150"/>
            <a:ext cx="8229600" cy="3725699"/>
          </a:xfrm>
          <a:prstGeom prst="rect">
            <a:avLst/>
          </a:prstGeom>
          <a:noFill/>
          <a:ln>
            <a:noFill/>
          </a:ln>
        </p:spPr>
        <p:txBody>
          <a:bodyPr anchorCtr="0" anchor="t" bIns="91425" lIns="91425" rIns="91425" tIns="91425"/>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p:txBody>
      </p:sp>
      <p:sp>
        <p:nvSpPr>
          <p:cNvPr id="7" name="Shape 7"/>
          <p:cNvSpPr txBox="1"/>
          <p:nvPr>
            <p:ph idx="12" type="sldNum"/>
          </p:nvPr>
        </p:nvSpPr>
        <p:spPr>
          <a:xfrm>
            <a:off x="8607464" y="4749873"/>
            <a:ext cx="548699" cy="393600"/>
          </a:xfrm>
          <a:prstGeom prst="rect">
            <a:avLst/>
          </a:prstGeom>
          <a:noFill/>
          <a:ln>
            <a:noFill/>
          </a:ln>
        </p:spPr>
        <p:txBody>
          <a:bodyPr anchorCtr="0" anchor="ctr" bIns="91425" lIns="91425" rIns="91425" tIns="91425">
            <a:noAutofit/>
          </a:bodyPr>
          <a:lstStyle/>
          <a:p>
            <a:pPr algn="r">
              <a:spcBef>
                <a:spcPts val="0"/>
              </a:spcBef>
              <a:buNone/>
            </a:pPr>
            <a:fld id="{00000000-1234-1234-1234-123412341234}" type="slidenum">
              <a:rPr lang="en" sz="1300">
                <a:solidFill>
                  <a:schemeClr val="lt1"/>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01.png"/><Relationship Id="rId4" Type="http://schemas.openxmlformats.org/officeDocument/2006/relationships/hyperlink" Target="http://www.theodora.com/drugs/images/825.jp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0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0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08.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02.gif"/><Relationship Id="rId4" Type="http://schemas.openxmlformats.org/officeDocument/2006/relationships/hyperlink" Target="http://human-anatomy101.net/wp-content/uploads/2014/08/simple-protein-molecule-structure.gi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hyperlink" Target="http://www.globalhealingcenter.com/natural-health/glucoamylase/" TargetMode="External"/><Relationship Id="rId4" Type="http://schemas.openxmlformats.org/officeDocument/2006/relationships/hyperlink" Target="http://www.enzymeessentials.com/HTML/amylase.html" TargetMode="External"/><Relationship Id="rId5" Type="http://schemas.openxmlformats.org/officeDocument/2006/relationships/hyperlink" Target="http://science.marshall.edu/murraye/images/amylose.JPG" TargetMode="External"/><Relationship Id="rId6" Type="http://schemas.openxmlformats.org/officeDocument/2006/relationships/hyperlink" Target="https://en.wikipedia.org/wiki/Actin" TargetMode="External"/><Relationship Id="rId7" Type="http://schemas.openxmlformats.org/officeDocument/2006/relationships/hyperlink" Target="http://www.ncbi.nlm.nih.gov/pubmed/2131443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00.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03.png"/><Relationship Id="rId4" Type="http://schemas.openxmlformats.org/officeDocument/2006/relationships/image" Target="../media/image0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0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 name="Shape 40"/>
        <p:cNvGrpSpPr/>
        <p:nvPr/>
      </p:nvGrpSpPr>
      <p:grpSpPr>
        <a:xfrm>
          <a:off x="0" y="0"/>
          <a:ext cx="0" cy="0"/>
          <a:chOff x="0" y="0"/>
          <a:chExt cx="0" cy="0"/>
        </a:xfrm>
      </p:grpSpPr>
      <p:sp>
        <p:nvSpPr>
          <p:cNvPr id="41" name="Shape 41"/>
          <p:cNvSpPr txBox="1"/>
          <p:nvPr>
            <p:ph type="ctrTitle"/>
          </p:nvPr>
        </p:nvSpPr>
        <p:spPr>
          <a:xfrm>
            <a:off x="685800" y="473108"/>
            <a:ext cx="7772400" cy="2842199"/>
          </a:xfrm>
          <a:prstGeom prst="rect">
            <a:avLst/>
          </a:prstGeom>
        </p:spPr>
        <p:txBody>
          <a:bodyPr anchorCtr="0" anchor="b" bIns="91425" lIns="91425" rIns="91425" tIns="91425">
            <a:noAutofit/>
          </a:bodyPr>
          <a:lstStyle/>
          <a:p>
            <a:pPr>
              <a:spcBef>
                <a:spcPts val="0"/>
              </a:spcBef>
              <a:buNone/>
            </a:pPr>
            <a:r>
              <a:rPr lang="en"/>
              <a:t>Macromolecule Matrix</a:t>
            </a:r>
          </a:p>
        </p:txBody>
      </p:sp>
      <p:sp>
        <p:nvSpPr>
          <p:cNvPr id="42" name="Shape 42"/>
          <p:cNvSpPr txBox="1"/>
          <p:nvPr>
            <p:ph idx="1" type="subTitle"/>
          </p:nvPr>
        </p:nvSpPr>
        <p:spPr>
          <a:xfrm>
            <a:off x="685800" y="4049321"/>
            <a:ext cx="7772400" cy="460800"/>
          </a:xfrm>
          <a:prstGeom prst="rect">
            <a:avLst/>
          </a:prstGeom>
        </p:spPr>
        <p:txBody>
          <a:bodyPr anchorCtr="0" anchor="ctr" bIns="91425" lIns="91425" rIns="91425" tIns="91425">
            <a:noAutofit/>
          </a:bodyPr>
          <a:lstStyle/>
          <a:p>
            <a:pPr rtl="0">
              <a:spcBef>
                <a:spcPts val="0"/>
              </a:spcBef>
              <a:buNone/>
            </a:pPr>
            <a:r>
              <a:rPr lang="en" sz="2400"/>
              <a:t>Table 9</a:t>
            </a:r>
          </a:p>
          <a:p>
            <a:pPr rtl="0">
              <a:spcBef>
                <a:spcPts val="0"/>
              </a:spcBef>
              <a:buNone/>
            </a:pPr>
            <a:r>
              <a:rPr lang="en" sz="2400"/>
              <a:t>Period 6</a:t>
            </a:r>
          </a:p>
          <a:p>
            <a:pPr rtl="0">
              <a:spcBef>
                <a:spcPts val="0"/>
              </a:spcBef>
              <a:buNone/>
            </a:pPr>
            <a:r>
              <a:rPr lang="en" sz="1400">
                <a:solidFill>
                  <a:srgbClr val="26A8DB"/>
                </a:solidFill>
              </a:rPr>
              <a:t>Ethan C., Phillip L., Sarah B., Abigail L., Christian K., William C.</a:t>
            </a:r>
          </a:p>
          <a:p>
            <a:pPr>
              <a:spcBef>
                <a:spcPts val="0"/>
              </a:spcBef>
              <a:buNone/>
            </a:pPr>
            <a:r>
              <a:t/>
            </a:r>
            <a:endParaRPr sz="2400"/>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x="0" y="0"/>
          <a:ext cx="0" cy="0"/>
          <a:chOff x="0" y="0"/>
          <a:chExt cx="0" cy="0"/>
        </a:xfrm>
      </p:grpSpPr>
      <p:sp>
        <p:nvSpPr>
          <p:cNvPr id="99" name="Shape 99"/>
          <p:cNvSpPr txBox="1"/>
          <p:nvPr>
            <p:ph type="title"/>
          </p:nvPr>
        </p:nvSpPr>
        <p:spPr>
          <a:xfrm>
            <a:off x="457200" y="139527"/>
            <a:ext cx="8229600" cy="857400"/>
          </a:xfrm>
          <a:prstGeom prst="rect">
            <a:avLst/>
          </a:prstGeom>
        </p:spPr>
        <p:txBody>
          <a:bodyPr anchorCtr="0" anchor="b" bIns="91425" lIns="91425" rIns="91425" tIns="91425">
            <a:noAutofit/>
          </a:bodyPr>
          <a:lstStyle/>
          <a:p>
            <a:pPr>
              <a:spcBef>
                <a:spcPts val="0"/>
              </a:spcBef>
              <a:buNone/>
            </a:pPr>
            <a:r>
              <a:rPr lang="en"/>
              <a:t>Keratin</a:t>
            </a:r>
          </a:p>
        </p:txBody>
      </p:sp>
      <p:pic>
        <p:nvPicPr>
          <p:cNvPr id="100" name="Shape 100"/>
          <p:cNvPicPr preferRelativeResize="0"/>
          <p:nvPr/>
        </p:nvPicPr>
        <p:blipFill>
          <a:blip r:embed="rId3">
            <a:alphaModFix/>
          </a:blip>
          <a:stretch>
            <a:fillRect/>
          </a:stretch>
        </p:blipFill>
        <p:spPr>
          <a:xfrm>
            <a:off x="1466075" y="1622625"/>
            <a:ext cx="6096000" cy="2679700"/>
          </a:xfrm>
          <a:prstGeom prst="rect">
            <a:avLst/>
          </a:prstGeom>
          <a:noFill/>
          <a:ln>
            <a:noFill/>
          </a:ln>
        </p:spPr>
      </p:pic>
      <p:sp>
        <p:nvSpPr>
          <p:cNvPr id="101" name="Shape 101"/>
          <p:cNvSpPr txBox="1"/>
          <p:nvPr/>
        </p:nvSpPr>
        <p:spPr>
          <a:xfrm>
            <a:off x="2945250" y="4454775"/>
            <a:ext cx="3253499" cy="231300"/>
          </a:xfrm>
          <a:prstGeom prst="rect">
            <a:avLst/>
          </a:prstGeom>
          <a:noFill/>
          <a:ln>
            <a:noFill/>
          </a:ln>
        </p:spPr>
        <p:txBody>
          <a:bodyPr anchorCtr="0" anchor="t" bIns="91425" lIns="91425" rIns="91425" tIns="91425">
            <a:noAutofit/>
          </a:bodyPr>
          <a:lstStyle/>
          <a:p>
            <a:pPr>
              <a:spcBef>
                <a:spcPts val="0"/>
              </a:spcBef>
              <a:buNone/>
            </a:pPr>
            <a:r>
              <a:rPr lang="en" sz="1100" u="sng">
                <a:solidFill>
                  <a:schemeClr val="hlink"/>
                </a:solidFill>
                <a:hlinkClick r:id="rId4"/>
              </a:rPr>
              <a:t>http://www.theodora.com/drugs/images/825.jpg</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x="0" y="0"/>
          <a:ext cx="0" cy="0"/>
          <a:chOff x="0" y="0"/>
          <a:chExt cx="0" cy="0"/>
        </a:xfrm>
      </p:grpSpPr>
      <p:sp>
        <p:nvSpPr>
          <p:cNvPr id="106" name="Shape 106"/>
          <p:cNvSpPr txBox="1"/>
          <p:nvPr>
            <p:ph type="title"/>
          </p:nvPr>
        </p:nvSpPr>
        <p:spPr>
          <a:xfrm>
            <a:off x="457200" y="139527"/>
            <a:ext cx="8229600" cy="857400"/>
          </a:xfrm>
          <a:prstGeom prst="rect">
            <a:avLst/>
          </a:prstGeom>
        </p:spPr>
        <p:txBody>
          <a:bodyPr anchorCtr="0" anchor="b" bIns="91425" lIns="91425" rIns="91425" tIns="91425">
            <a:noAutofit/>
          </a:bodyPr>
          <a:lstStyle/>
          <a:p>
            <a:pPr>
              <a:spcBef>
                <a:spcPts val="0"/>
              </a:spcBef>
              <a:buNone/>
            </a:pPr>
            <a:r>
              <a:rPr lang="en"/>
              <a:t>Keratin - Function</a:t>
            </a:r>
          </a:p>
        </p:txBody>
      </p:sp>
      <p:sp>
        <p:nvSpPr>
          <p:cNvPr id="107" name="Shape 107"/>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228600" lvl="0" marL="457200" rtl="0">
              <a:spcBef>
                <a:spcPts val="0"/>
              </a:spcBef>
            </a:pPr>
            <a:r>
              <a:rPr lang="en"/>
              <a:t>Structural protein that strengthens fibers</a:t>
            </a:r>
          </a:p>
          <a:p>
            <a:pPr indent="-228600" lvl="1" marL="914400" rtl="0">
              <a:spcBef>
                <a:spcPts val="0"/>
              </a:spcBef>
            </a:pPr>
            <a:r>
              <a:rPr lang="en"/>
              <a:t>Strengthens fingernails, hair, muscles, and organs</a:t>
            </a:r>
          </a:p>
          <a:p>
            <a:pPr indent="-228600" lvl="1" marL="914400" rtl="0">
              <a:spcBef>
                <a:spcPts val="0"/>
              </a:spcBef>
            </a:pPr>
            <a:r>
              <a:rPr lang="en"/>
              <a:t>Provides protection for animals: beaks, scales, feathers, fur, quills, etc.</a:t>
            </a:r>
          </a:p>
          <a:p>
            <a:pPr indent="-228600" lvl="0" marL="457200" rtl="0">
              <a:spcBef>
                <a:spcPts val="0"/>
              </a:spcBef>
            </a:pPr>
            <a:r>
              <a:rPr lang="en"/>
              <a:t>Keratin molecules form a tough, stable tissue in the animal’s body</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 name="Shape 111"/>
        <p:cNvGrpSpPr/>
        <p:nvPr/>
      </p:nvGrpSpPr>
      <p:grpSpPr>
        <a:xfrm>
          <a:off x="0" y="0"/>
          <a:ext cx="0" cy="0"/>
          <a:chOff x="0" y="0"/>
          <a:chExt cx="0" cy="0"/>
        </a:xfrm>
      </p:grpSpPr>
      <p:sp>
        <p:nvSpPr>
          <p:cNvPr id="112" name="Shape 112"/>
          <p:cNvSpPr txBox="1"/>
          <p:nvPr>
            <p:ph type="title"/>
          </p:nvPr>
        </p:nvSpPr>
        <p:spPr>
          <a:xfrm>
            <a:off x="457200" y="139527"/>
            <a:ext cx="8229600" cy="857400"/>
          </a:xfrm>
          <a:prstGeom prst="rect">
            <a:avLst/>
          </a:prstGeom>
        </p:spPr>
        <p:txBody>
          <a:bodyPr anchorCtr="0" anchor="b" bIns="91425" lIns="91425" rIns="91425" tIns="91425">
            <a:noAutofit/>
          </a:bodyPr>
          <a:lstStyle/>
          <a:p>
            <a:pPr>
              <a:spcBef>
                <a:spcPts val="0"/>
              </a:spcBef>
              <a:buNone/>
            </a:pPr>
            <a:r>
              <a:rPr lang="en"/>
              <a:t>Keratin - Interesting Facts</a:t>
            </a:r>
          </a:p>
        </p:txBody>
      </p:sp>
      <p:sp>
        <p:nvSpPr>
          <p:cNvPr id="113" name="Shape 113"/>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228600" lvl="0" marL="457200" rtl="0">
              <a:spcBef>
                <a:spcPts val="0"/>
              </a:spcBef>
              <a:buSzPct val="100000"/>
            </a:pPr>
            <a:r>
              <a:rPr lang="en" sz="2400"/>
              <a:t>Covers the bones of the horns of animals such as impala (also found in hooves and claws)</a:t>
            </a:r>
          </a:p>
          <a:p>
            <a:pPr indent="-228600" lvl="0" marL="457200" rtl="0">
              <a:spcBef>
                <a:spcPts val="0"/>
              </a:spcBef>
              <a:buSzPct val="100000"/>
            </a:pPr>
            <a:r>
              <a:rPr lang="en" sz="2400"/>
              <a:t>Coiled helix structure formed by hydrophobic parts of keratin</a:t>
            </a:r>
          </a:p>
          <a:p>
            <a:pPr indent="-228600" lvl="0" marL="457200">
              <a:spcBef>
                <a:spcPts val="0"/>
              </a:spcBef>
              <a:buSzPct val="100000"/>
            </a:pPr>
            <a:r>
              <a:rPr lang="en" sz="2400"/>
              <a:t>Can cost up to over $100 for keratin treatment in salons for hair straightening/strengthening</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7" name="Shape 117"/>
        <p:cNvGrpSpPr/>
        <p:nvPr/>
      </p:nvGrpSpPr>
      <p:grpSpPr>
        <a:xfrm>
          <a:off x="0" y="0"/>
          <a:ext cx="0" cy="0"/>
          <a:chOff x="0" y="0"/>
          <a:chExt cx="0" cy="0"/>
        </a:xfrm>
      </p:grpSpPr>
      <p:sp>
        <p:nvSpPr>
          <p:cNvPr id="118" name="Shape 118"/>
          <p:cNvSpPr txBox="1"/>
          <p:nvPr>
            <p:ph type="title"/>
          </p:nvPr>
        </p:nvSpPr>
        <p:spPr>
          <a:xfrm>
            <a:off x="457200" y="139527"/>
            <a:ext cx="8229600" cy="857400"/>
          </a:xfrm>
          <a:prstGeom prst="rect">
            <a:avLst/>
          </a:prstGeom>
        </p:spPr>
        <p:txBody>
          <a:bodyPr anchorCtr="0" anchor="b" bIns="91425" lIns="91425" rIns="91425" tIns="91425">
            <a:noAutofit/>
          </a:bodyPr>
          <a:lstStyle/>
          <a:p>
            <a:pPr lvl="0" rtl="0">
              <a:spcBef>
                <a:spcPts val="0"/>
              </a:spcBef>
              <a:buNone/>
            </a:pPr>
            <a:r>
              <a:rPr lang="en"/>
              <a:t>Collagen</a:t>
            </a:r>
          </a:p>
        </p:txBody>
      </p:sp>
      <p:sp>
        <p:nvSpPr>
          <p:cNvPr id="119" name="Shape 119"/>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spcBef>
                <a:spcPts val="0"/>
              </a:spcBef>
              <a:buNone/>
            </a:pPr>
            <a:r>
              <a:t/>
            </a:r>
            <a:endParaRPr/>
          </a:p>
        </p:txBody>
      </p:sp>
      <p:pic>
        <p:nvPicPr>
          <p:cNvPr id="120" name="Shape 120"/>
          <p:cNvPicPr preferRelativeResize="0"/>
          <p:nvPr/>
        </p:nvPicPr>
        <p:blipFill>
          <a:blip r:embed="rId3">
            <a:alphaModFix/>
          </a:blip>
          <a:stretch>
            <a:fillRect/>
          </a:stretch>
        </p:blipFill>
        <p:spPr>
          <a:xfrm>
            <a:off x="570975" y="1365575"/>
            <a:ext cx="7840974" cy="2827275"/>
          </a:xfrm>
          <a:prstGeom prst="rect">
            <a:avLst/>
          </a:prstGeom>
          <a:noFill/>
          <a:ln>
            <a:noFill/>
          </a:ln>
        </p:spPr>
      </p:pic>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x="0" y="0"/>
          <a:ext cx="0" cy="0"/>
          <a:chOff x="0" y="0"/>
          <a:chExt cx="0" cy="0"/>
        </a:xfrm>
      </p:grpSpPr>
      <p:sp>
        <p:nvSpPr>
          <p:cNvPr id="125" name="Shape 125"/>
          <p:cNvSpPr txBox="1"/>
          <p:nvPr>
            <p:ph type="title"/>
          </p:nvPr>
        </p:nvSpPr>
        <p:spPr>
          <a:xfrm>
            <a:off x="457200" y="139527"/>
            <a:ext cx="8229600" cy="857400"/>
          </a:xfrm>
          <a:prstGeom prst="rect">
            <a:avLst/>
          </a:prstGeom>
        </p:spPr>
        <p:txBody>
          <a:bodyPr anchorCtr="0" anchor="b" bIns="91425" lIns="91425" rIns="91425" tIns="91425">
            <a:noAutofit/>
          </a:bodyPr>
          <a:lstStyle/>
          <a:p>
            <a:pPr lvl="0" rtl="0">
              <a:spcBef>
                <a:spcPts val="0"/>
              </a:spcBef>
              <a:buNone/>
            </a:pPr>
            <a:r>
              <a:rPr lang="en"/>
              <a:t>Collagen</a:t>
            </a:r>
          </a:p>
        </p:txBody>
      </p:sp>
      <p:sp>
        <p:nvSpPr>
          <p:cNvPr id="126" name="Shape 126"/>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228600" lvl="0" marL="457200" rtl="0">
              <a:spcBef>
                <a:spcPts val="0"/>
              </a:spcBef>
              <a:buSzPct val="100000"/>
              <a:buFont typeface="Times New Roman"/>
            </a:pPr>
            <a:r>
              <a:rPr lang="en" sz="2900">
                <a:latin typeface="Times New Roman"/>
                <a:ea typeface="Times New Roman"/>
                <a:cs typeface="Times New Roman"/>
                <a:sym typeface="Times New Roman"/>
              </a:rPr>
              <a:t>Definition- Collagen is the main structural protein tends to be found in the connective tissue of animals</a:t>
            </a:r>
          </a:p>
          <a:p>
            <a:pPr indent="-228600" lvl="0" marL="457200" rtl="0">
              <a:spcBef>
                <a:spcPts val="0"/>
              </a:spcBef>
              <a:buSzPct val="100000"/>
              <a:buFont typeface="Times New Roman"/>
            </a:pPr>
            <a:r>
              <a:rPr lang="en" sz="2900">
                <a:latin typeface="Times New Roman"/>
                <a:ea typeface="Times New Roman"/>
                <a:cs typeface="Times New Roman"/>
                <a:sym typeface="Times New Roman"/>
              </a:rPr>
              <a:t>Function: Collagen acts as a “glue” for animal bodies as it supports muscles, bone structure, tendons, ligaments, etc.</a:t>
            </a:r>
          </a:p>
          <a:p>
            <a:pPr indent="-228600" lvl="0" marL="457200" rtl="0">
              <a:spcBef>
                <a:spcPts val="0"/>
              </a:spcBef>
              <a:buSzPct val="100000"/>
              <a:buFont typeface="Times New Roman"/>
            </a:pPr>
            <a:r>
              <a:rPr lang="en" sz="2900">
                <a:latin typeface="Times New Roman"/>
                <a:ea typeface="Times New Roman"/>
                <a:cs typeface="Times New Roman"/>
                <a:sym typeface="Times New Roman"/>
              </a:rPr>
              <a:t>Monomer: Tropocollagen, a subunit for making collagen chains</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0" name="Shape 130"/>
        <p:cNvGrpSpPr/>
        <p:nvPr/>
      </p:nvGrpSpPr>
      <p:grpSpPr>
        <a:xfrm>
          <a:off x="0" y="0"/>
          <a:ext cx="0" cy="0"/>
          <a:chOff x="0" y="0"/>
          <a:chExt cx="0" cy="0"/>
        </a:xfrm>
      </p:grpSpPr>
      <p:sp>
        <p:nvSpPr>
          <p:cNvPr id="131" name="Shape 131"/>
          <p:cNvSpPr txBox="1"/>
          <p:nvPr>
            <p:ph type="title"/>
          </p:nvPr>
        </p:nvSpPr>
        <p:spPr>
          <a:xfrm>
            <a:off x="457200" y="139527"/>
            <a:ext cx="8229600" cy="857400"/>
          </a:xfrm>
          <a:prstGeom prst="rect">
            <a:avLst/>
          </a:prstGeom>
        </p:spPr>
        <p:txBody>
          <a:bodyPr anchorCtr="0" anchor="b" bIns="91425" lIns="91425" rIns="91425" tIns="91425">
            <a:noAutofit/>
          </a:bodyPr>
          <a:lstStyle/>
          <a:p>
            <a:pPr lvl="0" rtl="0">
              <a:spcBef>
                <a:spcPts val="0"/>
              </a:spcBef>
              <a:buNone/>
            </a:pPr>
            <a:r>
              <a:rPr lang="en"/>
              <a:t>Collagen examples</a:t>
            </a:r>
          </a:p>
        </p:txBody>
      </p:sp>
      <p:sp>
        <p:nvSpPr>
          <p:cNvPr id="132" name="Shape 132"/>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228600" lvl="0" marL="457200" rtl="0">
              <a:spcBef>
                <a:spcPts val="0"/>
              </a:spcBef>
              <a:buSzPct val="100000"/>
              <a:buFont typeface="Times New Roman"/>
            </a:pPr>
            <a:r>
              <a:rPr lang="en" sz="2800">
                <a:latin typeface="Times New Roman"/>
                <a:ea typeface="Times New Roman"/>
                <a:cs typeface="Times New Roman"/>
                <a:sym typeface="Times New Roman"/>
              </a:rPr>
              <a:t>Type I Collagen: The most abundant type of collagen found in animal bodies. It is present in scar tissue when it heals.</a:t>
            </a:r>
          </a:p>
          <a:p>
            <a:pPr indent="-228600" lvl="0" marL="457200" rtl="0">
              <a:spcBef>
                <a:spcPts val="0"/>
              </a:spcBef>
              <a:buSzPct val="100000"/>
              <a:buFont typeface="Times New Roman"/>
            </a:pPr>
            <a:r>
              <a:rPr lang="en" sz="2800">
                <a:latin typeface="Times New Roman"/>
                <a:ea typeface="Times New Roman"/>
                <a:cs typeface="Times New Roman"/>
                <a:sym typeface="Times New Roman"/>
              </a:rPr>
              <a:t>Type II Collagen: basis for articular and hyaline cartilage </a:t>
            </a:r>
          </a:p>
          <a:p>
            <a:pPr indent="-228600" lvl="0" marL="457200" rtl="0">
              <a:spcBef>
                <a:spcPts val="0"/>
              </a:spcBef>
              <a:buSzPct val="100000"/>
              <a:buFont typeface="Times New Roman"/>
            </a:pPr>
            <a:r>
              <a:rPr lang="en" sz="2800">
                <a:latin typeface="Times New Roman"/>
                <a:ea typeface="Times New Roman"/>
                <a:cs typeface="Times New Roman"/>
                <a:sym typeface="Times New Roman"/>
              </a:rPr>
              <a:t>Type III Collagen: This collagen is found primarily in bones, marrow, and other connective tissue. This yields gelatin when it is boiled.</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6" name="Shape 136"/>
        <p:cNvGrpSpPr/>
        <p:nvPr/>
      </p:nvGrpSpPr>
      <p:grpSpPr>
        <a:xfrm>
          <a:off x="0" y="0"/>
          <a:ext cx="0" cy="0"/>
          <a:chOff x="0" y="0"/>
          <a:chExt cx="0" cy="0"/>
        </a:xfrm>
      </p:grpSpPr>
      <p:sp>
        <p:nvSpPr>
          <p:cNvPr id="137" name="Shape 137"/>
          <p:cNvSpPr txBox="1"/>
          <p:nvPr>
            <p:ph type="title"/>
          </p:nvPr>
        </p:nvSpPr>
        <p:spPr>
          <a:xfrm>
            <a:off x="457200" y="139527"/>
            <a:ext cx="8229600" cy="857400"/>
          </a:xfrm>
          <a:prstGeom prst="rect">
            <a:avLst/>
          </a:prstGeom>
        </p:spPr>
        <p:txBody>
          <a:bodyPr anchorCtr="0" anchor="b" bIns="91425" lIns="91425" rIns="91425" tIns="91425">
            <a:noAutofit/>
          </a:bodyPr>
          <a:lstStyle/>
          <a:p>
            <a:pPr>
              <a:spcBef>
                <a:spcPts val="0"/>
              </a:spcBef>
              <a:buNone/>
            </a:pPr>
            <a:r>
              <a:rPr lang="en"/>
              <a:t>Hemoglobin</a:t>
            </a:r>
          </a:p>
        </p:txBody>
      </p:sp>
      <p:sp>
        <p:nvSpPr>
          <p:cNvPr id="138" name="Shape 138"/>
          <p:cNvSpPr txBox="1"/>
          <p:nvPr>
            <p:ph idx="1" type="body"/>
          </p:nvPr>
        </p:nvSpPr>
        <p:spPr>
          <a:xfrm>
            <a:off x="457200" y="1200150"/>
            <a:ext cx="8229600" cy="3725699"/>
          </a:xfrm>
          <a:prstGeom prst="rect">
            <a:avLst/>
          </a:prstGeom>
        </p:spPr>
        <p:txBody>
          <a:bodyPr anchorCtr="0" anchor="t" bIns="91425" lIns="91425" rIns="91425" tIns="91425">
            <a:noAutofit/>
          </a:bodyPr>
          <a:lstStyle/>
          <a:p>
            <a:pPr>
              <a:spcBef>
                <a:spcPts val="0"/>
              </a:spcBef>
              <a:buNone/>
            </a:pPr>
            <a:r>
              <a:t/>
            </a:r>
            <a:endParaRPr/>
          </a:p>
        </p:txBody>
      </p:sp>
      <p:pic>
        <p:nvPicPr>
          <p:cNvPr id="139" name="Shape 139"/>
          <p:cNvPicPr preferRelativeResize="0"/>
          <p:nvPr/>
        </p:nvPicPr>
        <p:blipFill>
          <a:blip r:embed="rId3">
            <a:alphaModFix/>
          </a:blip>
          <a:stretch>
            <a:fillRect/>
          </a:stretch>
        </p:blipFill>
        <p:spPr>
          <a:xfrm>
            <a:off x="808450" y="1363900"/>
            <a:ext cx="7513374" cy="3561950"/>
          </a:xfrm>
          <a:prstGeom prst="rect">
            <a:avLst/>
          </a:prstGeom>
          <a:noFill/>
          <a:ln>
            <a:noFill/>
          </a:ln>
        </p:spPr>
      </p:pic>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3" name="Shape 143"/>
        <p:cNvGrpSpPr/>
        <p:nvPr/>
      </p:nvGrpSpPr>
      <p:grpSpPr>
        <a:xfrm>
          <a:off x="0" y="0"/>
          <a:ext cx="0" cy="0"/>
          <a:chOff x="0" y="0"/>
          <a:chExt cx="0" cy="0"/>
        </a:xfrm>
      </p:grpSpPr>
      <p:sp>
        <p:nvSpPr>
          <p:cNvPr id="144" name="Shape 144"/>
          <p:cNvSpPr txBox="1"/>
          <p:nvPr>
            <p:ph type="title"/>
          </p:nvPr>
        </p:nvSpPr>
        <p:spPr>
          <a:xfrm>
            <a:off x="457200" y="139527"/>
            <a:ext cx="8229600" cy="857400"/>
          </a:xfrm>
          <a:prstGeom prst="rect">
            <a:avLst/>
          </a:prstGeom>
        </p:spPr>
        <p:txBody>
          <a:bodyPr anchorCtr="0" anchor="b" bIns="91425" lIns="91425" rIns="91425" tIns="91425">
            <a:noAutofit/>
          </a:bodyPr>
          <a:lstStyle/>
          <a:p>
            <a:pPr>
              <a:spcBef>
                <a:spcPts val="0"/>
              </a:spcBef>
              <a:buNone/>
            </a:pPr>
            <a:r>
              <a:rPr lang="en"/>
              <a:t>Hemoglobin</a:t>
            </a:r>
          </a:p>
        </p:txBody>
      </p:sp>
      <p:sp>
        <p:nvSpPr>
          <p:cNvPr id="145" name="Shape 145"/>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228600" lvl="0" marL="457200" rtl="0">
              <a:spcBef>
                <a:spcPts val="0"/>
              </a:spcBef>
            </a:pPr>
            <a:r>
              <a:rPr lang="en"/>
              <a:t>Definition: A protein that is responsible for the transport of oxygen in the bloodstream of vertebrates.</a:t>
            </a:r>
          </a:p>
          <a:p>
            <a:pPr indent="-228600" lvl="0" marL="457200" rtl="0">
              <a:spcBef>
                <a:spcPts val="0"/>
              </a:spcBef>
            </a:pPr>
            <a:r>
              <a:rPr lang="en"/>
              <a:t>Function: to transport oxygen to cells</a:t>
            </a:r>
          </a:p>
          <a:p>
            <a:pPr indent="-228600" lvl="0" marL="457200">
              <a:spcBef>
                <a:spcPts val="0"/>
              </a:spcBef>
            </a:pPr>
            <a:r>
              <a:rPr lang="en"/>
              <a:t>Monomer: none, but it is made of two dimers connected by an oxygen</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9" name="Shape 149"/>
        <p:cNvGrpSpPr/>
        <p:nvPr/>
      </p:nvGrpSpPr>
      <p:grpSpPr>
        <a:xfrm>
          <a:off x="0" y="0"/>
          <a:ext cx="0" cy="0"/>
          <a:chOff x="0" y="0"/>
          <a:chExt cx="0" cy="0"/>
        </a:xfrm>
      </p:grpSpPr>
      <p:sp>
        <p:nvSpPr>
          <p:cNvPr id="150" name="Shape 150"/>
          <p:cNvSpPr txBox="1"/>
          <p:nvPr>
            <p:ph type="title"/>
          </p:nvPr>
        </p:nvSpPr>
        <p:spPr>
          <a:xfrm>
            <a:off x="457200" y="139527"/>
            <a:ext cx="8229600" cy="857400"/>
          </a:xfrm>
          <a:prstGeom prst="rect">
            <a:avLst/>
          </a:prstGeom>
        </p:spPr>
        <p:txBody>
          <a:bodyPr anchorCtr="0" anchor="b" bIns="91425" lIns="91425" rIns="91425" tIns="91425">
            <a:noAutofit/>
          </a:bodyPr>
          <a:lstStyle/>
          <a:p>
            <a:pPr>
              <a:spcBef>
                <a:spcPts val="0"/>
              </a:spcBef>
              <a:buNone/>
            </a:pPr>
            <a:r>
              <a:rPr lang="en"/>
              <a:t>Hemoglobin Examples</a:t>
            </a:r>
          </a:p>
        </p:txBody>
      </p:sp>
      <p:sp>
        <p:nvSpPr>
          <p:cNvPr id="151" name="Shape 151"/>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228600" lvl="0" marL="457200" rtl="0">
              <a:spcBef>
                <a:spcPts val="0"/>
              </a:spcBef>
              <a:buSzPct val="100000"/>
            </a:pPr>
            <a:r>
              <a:rPr lang="en" sz="2900"/>
              <a:t>Myoglobin: A protein related to hemoglobin that is primarily found in muscle tissue of almost all mammals.</a:t>
            </a:r>
          </a:p>
          <a:p>
            <a:pPr indent="-228600" lvl="0" marL="457200" rtl="0">
              <a:spcBef>
                <a:spcPts val="0"/>
              </a:spcBef>
              <a:buSzPct val="100000"/>
            </a:pPr>
            <a:r>
              <a:rPr lang="en" sz="2900"/>
              <a:t>Hemocyanin: Also related to hemoglobin, this protein transports oxygen in invertebrates. </a:t>
            </a:r>
          </a:p>
          <a:p>
            <a:pPr indent="-228600" lvl="0" marL="457200">
              <a:spcBef>
                <a:spcPts val="0"/>
              </a:spcBef>
              <a:buSzPct val="100000"/>
            </a:pPr>
            <a:r>
              <a:rPr lang="en" sz="2900"/>
              <a:t>Hemerythrin: Transports oxygen in marine invertebrate phyla and other like organisms.</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5" name="Shape 155"/>
        <p:cNvGrpSpPr/>
        <p:nvPr/>
      </p:nvGrpSpPr>
      <p:grpSpPr>
        <a:xfrm>
          <a:off x="0" y="0"/>
          <a:ext cx="0" cy="0"/>
          <a:chOff x="0" y="0"/>
          <a:chExt cx="0" cy="0"/>
        </a:xfrm>
      </p:grpSpPr>
      <p:sp>
        <p:nvSpPr>
          <p:cNvPr id="156" name="Shape 156"/>
          <p:cNvSpPr txBox="1"/>
          <p:nvPr>
            <p:ph type="title"/>
          </p:nvPr>
        </p:nvSpPr>
        <p:spPr>
          <a:xfrm>
            <a:off x="457200" y="139527"/>
            <a:ext cx="8229600" cy="857400"/>
          </a:xfrm>
          <a:prstGeom prst="rect">
            <a:avLst/>
          </a:prstGeom>
        </p:spPr>
        <p:txBody>
          <a:bodyPr anchorCtr="0" anchor="b" bIns="91425" lIns="91425" rIns="91425" tIns="91425">
            <a:noAutofit/>
          </a:bodyPr>
          <a:lstStyle/>
          <a:p>
            <a:pPr>
              <a:spcBef>
                <a:spcPts val="0"/>
              </a:spcBef>
              <a:buNone/>
            </a:pPr>
            <a:r>
              <a:rPr lang="en"/>
              <a:t>Lysozyme</a:t>
            </a:r>
          </a:p>
        </p:txBody>
      </p:sp>
      <p:pic>
        <p:nvPicPr>
          <p:cNvPr id="157" name="Shape 157"/>
          <p:cNvPicPr preferRelativeResize="0"/>
          <p:nvPr/>
        </p:nvPicPr>
        <p:blipFill>
          <a:blip r:embed="rId3">
            <a:alphaModFix/>
          </a:blip>
          <a:stretch>
            <a:fillRect/>
          </a:stretch>
        </p:blipFill>
        <p:spPr>
          <a:xfrm>
            <a:off x="1903618" y="1098537"/>
            <a:ext cx="5336771" cy="3928924"/>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 name="Shape 46"/>
        <p:cNvGrpSpPr/>
        <p:nvPr/>
      </p:nvGrpSpPr>
      <p:grpSpPr>
        <a:xfrm>
          <a:off x="0" y="0"/>
          <a:ext cx="0" cy="0"/>
          <a:chOff x="0" y="0"/>
          <a:chExt cx="0" cy="0"/>
        </a:xfrm>
      </p:grpSpPr>
      <p:sp>
        <p:nvSpPr>
          <p:cNvPr id="47" name="Shape 47"/>
          <p:cNvSpPr txBox="1"/>
          <p:nvPr>
            <p:ph type="title"/>
          </p:nvPr>
        </p:nvSpPr>
        <p:spPr>
          <a:xfrm>
            <a:off x="457200" y="139527"/>
            <a:ext cx="8229600" cy="857400"/>
          </a:xfrm>
          <a:prstGeom prst="rect">
            <a:avLst/>
          </a:prstGeom>
        </p:spPr>
        <p:txBody>
          <a:bodyPr anchorCtr="0" anchor="b" bIns="91425" lIns="91425" rIns="91425" tIns="91425">
            <a:noAutofit/>
          </a:bodyPr>
          <a:lstStyle/>
          <a:p>
            <a:pPr>
              <a:spcBef>
                <a:spcPts val="0"/>
              </a:spcBef>
              <a:buNone/>
            </a:pPr>
            <a:r>
              <a:rPr lang="en"/>
              <a:t>Proteins</a:t>
            </a:r>
          </a:p>
        </p:txBody>
      </p:sp>
      <p:sp>
        <p:nvSpPr>
          <p:cNvPr id="48" name="Shape 48"/>
          <p:cNvSpPr txBox="1"/>
          <p:nvPr>
            <p:ph idx="1" type="body"/>
          </p:nvPr>
        </p:nvSpPr>
        <p:spPr>
          <a:xfrm>
            <a:off x="457200" y="1200150"/>
            <a:ext cx="8229600" cy="3725699"/>
          </a:xfrm>
          <a:prstGeom prst="rect">
            <a:avLst/>
          </a:prstGeom>
        </p:spPr>
        <p:txBody>
          <a:bodyPr anchorCtr="0" anchor="t" bIns="91425" lIns="91425" rIns="91425" tIns="91425">
            <a:noAutofit/>
          </a:bodyPr>
          <a:lstStyle/>
          <a:p>
            <a:pPr rtl="0">
              <a:spcBef>
                <a:spcPts val="0"/>
              </a:spcBef>
              <a:buNone/>
            </a:pPr>
            <a:r>
              <a:rPr lang="en" sz="1800"/>
              <a:t>Definition: Macromolecules made up of amino acids linked together to form polypeptides; the final structure has one or more subunits folded up into a complex shape.</a:t>
            </a:r>
          </a:p>
          <a:p>
            <a:pPr rtl="0">
              <a:spcBef>
                <a:spcPts val="0"/>
              </a:spcBef>
              <a:buNone/>
            </a:pPr>
            <a:r>
              <a:rPr lang="en" sz="1800"/>
              <a:t>Function: Proteins provide structure to cells, catalyze reactions, and help transport materials across and between cells.</a:t>
            </a:r>
          </a:p>
          <a:p>
            <a:pPr>
              <a:spcBef>
                <a:spcPts val="0"/>
              </a:spcBef>
              <a:buNone/>
            </a:pPr>
            <a:r>
              <a:t/>
            </a:r>
            <a:endParaRPr sz="1800"/>
          </a:p>
        </p:txBody>
      </p:sp>
      <p:pic>
        <p:nvPicPr>
          <p:cNvPr id="49" name="Shape 49"/>
          <p:cNvPicPr preferRelativeResize="0"/>
          <p:nvPr/>
        </p:nvPicPr>
        <p:blipFill>
          <a:blip r:embed="rId3">
            <a:alphaModFix/>
          </a:blip>
          <a:stretch>
            <a:fillRect/>
          </a:stretch>
        </p:blipFill>
        <p:spPr>
          <a:xfrm>
            <a:off x="2611200" y="2862000"/>
            <a:ext cx="3256750" cy="1968525"/>
          </a:xfrm>
          <a:prstGeom prst="rect">
            <a:avLst/>
          </a:prstGeom>
          <a:noFill/>
          <a:ln>
            <a:noFill/>
          </a:ln>
        </p:spPr>
      </p:pic>
      <p:sp>
        <p:nvSpPr>
          <p:cNvPr id="50" name="Shape 50"/>
          <p:cNvSpPr txBox="1"/>
          <p:nvPr/>
        </p:nvSpPr>
        <p:spPr>
          <a:xfrm>
            <a:off x="2551000" y="4697100"/>
            <a:ext cx="3382500" cy="115800"/>
          </a:xfrm>
          <a:prstGeom prst="rect">
            <a:avLst/>
          </a:prstGeom>
          <a:noFill/>
          <a:ln>
            <a:noFill/>
          </a:ln>
        </p:spPr>
        <p:txBody>
          <a:bodyPr anchorCtr="0" anchor="t" bIns="91425" lIns="91425" rIns="91425" tIns="91425">
            <a:noAutofit/>
          </a:bodyPr>
          <a:lstStyle/>
          <a:p>
            <a:pPr>
              <a:spcBef>
                <a:spcPts val="0"/>
              </a:spcBef>
              <a:buNone/>
            </a:pPr>
            <a:r>
              <a:rPr lang="en" sz="900" u="sng">
                <a:solidFill>
                  <a:schemeClr val="hlink"/>
                </a:solidFill>
                <a:hlinkClick r:id="rId4"/>
              </a:rPr>
              <a:t>http://human-anatomy101.net/wp-content/uploads/2014/08/simple-protein-molecule-structure.gif</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1" name="Shape 161"/>
        <p:cNvGrpSpPr/>
        <p:nvPr/>
      </p:nvGrpSpPr>
      <p:grpSpPr>
        <a:xfrm>
          <a:off x="0" y="0"/>
          <a:ext cx="0" cy="0"/>
          <a:chOff x="0" y="0"/>
          <a:chExt cx="0" cy="0"/>
        </a:xfrm>
      </p:grpSpPr>
      <p:sp>
        <p:nvSpPr>
          <p:cNvPr id="162" name="Shape 162"/>
          <p:cNvSpPr txBox="1"/>
          <p:nvPr>
            <p:ph type="title"/>
          </p:nvPr>
        </p:nvSpPr>
        <p:spPr>
          <a:xfrm>
            <a:off x="457200" y="139527"/>
            <a:ext cx="8229600" cy="857400"/>
          </a:xfrm>
          <a:prstGeom prst="rect">
            <a:avLst/>
          </a:prstGeom>
        </p:spPr>
        <p:txBody>
          <a:bodyPr anchorCtr="0" anchor="b" bIns="91425" lIns="91425" rIns="91425" tIns="91425">
            <a:noAutofit/>
          </a:bodyPr>
          <a:lstStyle/>
          <a:p>
            <a:pPr>
              <a:spcBef>
                <a:spcPts val="0"/>
              </a:spcBef>
              <a:buNone/>
            </a:pPr>
            <a:r>
              <a:rPr lang="en"/>
              <a:t>Lysozyme</a:t>
            </a:r>
          </a:p>
        </p:txBody>
      </p:sp>
      <p:sp>
        <p:nvSpPr>
          <p:cNvPr id="163" name="Shape 163"/>
          <p:cNvSpPr txBox="1"/>
          <p:nvPr>
            <p:ph idx="1" type="body"/>
          </p:nvPr>
        </p:nvSpPr>
        <p:spPr>
          <a:xfrm>
            <a:off x="457200" y="1200150"/>
            <a:ext cx="8229600" cy="3725699"/>
          </a:xfrm>
          <a:prstGeom prst="rect">
            <a:avLst/>
          </a:prstGeom>
        </p:spPr>
        <p:txBody>
          <a:bodyPr anchorCtr="0" anchor="t" bIns="91425" lIns="91425" rIns="91425" tIns="91425">
            <a:noAutofit/>
          </a:bodyPr>
          <a:lstStyle/>
          <a:p>
            <a:pPr rtl="0">
              <a:spcBef>
                <a:spcPts val="0"/>
              </a:spcBef>
              <a:buNone/>
            </a:pPr>
            <a:r>
              <a:rPr lang="en" sz="1800">
                <a:solidFill>
                  <a:srgbClr val="000000"/>
                </a:solidFill>
                <a:latin typeface="Times New Roman"/>
                <a:ea typeface="Times New Roman"/>
                <a:cs typeface="Times New Roman"/>
                <a:sym typeface="Times New Roman"/>
              </a:rPr>
              <a:t>Definition- Antimicrobial enzyme in many bodily fluids of animals, i.e. egg whites, blood, tears, milk, and saliva.</a:t>
            </a:r>
          </a:p>
          <a:p>
            <a:pPr rtl="0">
              <a:spcBef>
                <a:spcPts val="0"/>
              </a:spcBef>
              <a:buNone/>
            </a:pPr>
            <a:r>
              <a:t/>
            </a:r>
            <a:endParaRPr sz="1800">
              <a:solidFill>
                <a:srgbClr val="000000"/>
              </a:solidFill>
              <a:latin typeface="Times New Roman"/>
              <a:ea typeface="Times New Roman"/>
              <a:cs typeface="Times New Roman"/>
              <a:sym typeface="Times New Roman"/>
            </a:endParaRPr>
          </a:p>
          <a:p>
            <a:pPr rtl="0">
              <a:lnSpc>
                <a:spcPct val="138000"/>
              </a:lnSpc>
              <a:spcBef>
                <a:spcPts val="0"/>
              </a:spcBef>
              <a:buNone/>
            </a:pPr>
            <a:r>
              <a:rPr lang="en" sz="1800">
                <a:solidFill>
                  <a:srgbClr val="000000"/>
                </a:solidFill>
                <a:latin typeface="Times New Roman"/>
                <a:ea typeface="Times New Roman"/>
                <a:cs typeface="Times New Roman"/>
                <a:sym typeface="Times New Roman"/>
              </a:rPr>
              <a:t>Function- It kills bacteria by breaking down a part of the cell wall. The large groove in the protein binds to chitodextrins (carbohydrates) in the cell wall, causing the bonds between the saccharides to break, and it then catalyzes the hydrolysis of these molecules.</a:t>
            </a:r>
          </a:p>
          <a:p>
            <a:pPr rtl="0">
              <a:lnSpc>
                <a:spcPct val="138000"/>
              </a:lnSpc>
              <a:spcBef>
                <a:spcPts val="0"/>
              </a:spcBef>
              <a:buNone/>
            </a:pPr>
            <a:r>
              <a:rPr lang="en" sz="1800">
                <a:solidFill>
                  <a:srgbClr val="000000"/>
                </a:solidFill>
                <a:latin typeface="Times New Roman"/>
                <a:ea typeface="Times New Roman"/>
                <a:cs typeface="Times New Roman"/>
                <a:sym typeface="Times New Roman"/>
              </a:rPr>
              <a:t>Interesting fact: It was one of the first proteins to be “solved” (scientists understood the structure)</a:t>
            </a:r>
          </a:p>
          <a:p>
            <a:pPr>
              <a:spcBef>
                <a:spcPts val="0"/>
              </a:spcBef>
              <a:buNone/>
            </a:pPr>
            <a:r>
              <a:rPr lang="en" sz="1800">
                <a:solidFill>
                  <a:srgbClr val="000000"/>
                </a:solidFill>
                <a:latin typeface="Times New Roman"/>
                <a:ea typeface="Times New Roman"/>
                <a:cs typeface="Times New Roman"/>
                <a:sym typeface="Times New Roman"/>
              </a:rPr>
              <a:t>Monomer- An amino acid</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7" name="Shape 167"/>
        <p:cNvGrpSpPr/>
        <p:nvPr/>
      </p:nvGrpSpPr>
      <p:grpSpPr>
        <a:xfrm>
          <a:off x="0" y="0"/>
          <a:ext cx="0" cy="0"/>
          <a:chOff x="0" y="0"/>
          <a:chExt cx="0" cy="0"/>
        </a:xfrm>
      </p:grpSpPr>
      <p:sp>
        <p:nvSpPr>
          <p:cNvPr id="168" name="Shape 168"/>
          <p:cNvSpPr txBox="1"/>
          <p:nvPr>
            <p:ph type="title"/>
          </p:nvPr>
        </p:nvSpPr>
        <p:spPr>
          <a:xfrm>
            <a:off x="457200" y="139527"/>
            <a:ext cx="8229600" cy="857400"/>
          </a:xfrm>
          <a:prstGeom prst="rect">
            <a:avLst/>
          </a:prstGeom>
        </p:spPr>
        <p:txBody>
          <a:bodyPr anchorCtr="0" anchor="b" bIns="91425" lIns="91425" rIns="91425" tIns="91425">
            <a:noAutofit/>
          </a:bodyPr>
          <a:lstStyle/>
          <a:p>
            <a:pPr lvl="0" rtl="0">
              <a:spcBef>
                <a:spcPts val="0"/>
              </a:spcBef>
              <a:buNone/>
            </a:pPr>
            <a:r>
              <a:rPr lang="en"/>
              <a:t>Bibliography</a:t>
            </a:r>
          </a:p>
        </p:txBody>
      </p:sp>
      <p:sp>
        <p:nvSpPr>
          <p:cNvPr id="169" name="Shape 169"/>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317500" lvl="0" marL="457200" rtl="0">
              <a:lnSpc>
                <a:spcPct val="115000"/>
              </a:lnSpc>
              <a:spcBef>
                <a:spcPts val="0"/>
              </a:spcBef>
              <a:buClr>
                <a:srgbClr val="000000"/>
              </a:buClr>
              <a:buSzPct val="100000"/>
              <a:buChar char="●"/>
            </a:pPr>
            <a:r>
              <a:rPr lang="en" sz="1400"/>
              <a:t>Protein monomer</a:t>
            </a:r>
          </a:p>
          <a:p>
            <a:pPr indent="-317500" lvl="1" marL="914400" rtl="0">
              <a:lnSpc>
                <a:spcPct val="115000"/>
              </a:lnSpc>
              <a:spcBef>
                <a:spcPts val="0"/>
              </a:spcBef>
              <a:buSzPct val="100000"/>
              <a:buChar char="○"/>
            </a:pPr>
            <a:r>
              <a:rPr lang="en" sz="1400"/>
              <a:t>http://www.google.com/imgres?imgurl=https://upload.wikimedia.org/wikipedia/commons/thumb/c/ce/AminoAcidball.svg/2000px-AminoAcidball.svg.png&amp;imgrefurl=https://en.wikipedia.org/wiki/Amino_acid&amp;h=1425&amp;w=2000&amp;tbnid=h1RrnGYHjdIGHM:&amp;docid=3WKjYI4X6q4buM&amp;ei=JC7aVY_iK4uWNp3-g7AF&amp;tbm=isch&amp;ved=0CDIQMygBMAFqFQoTCI-E39SGwMcCFQuLDQodHf8AVg</a:t>
            </a:r>
          </a:p>
          <a:p>
            <a:pPr indent="-317500" lvl="0" marL="457200" rtl="0">
              <a:lnSpc>
                <a:spcPct val="115000"/>
              </a:lnSpc>
              <a:spcBef>
                <a:spcPts val="0"/>
              </a:spcBef>
              <a:buClr>
                <a:srgbClr val="000000"/>
              </a:buClr>
              <a:buSzPct val="100000"/>
              <a:buChar char="●"/>
            </a:pPr>
            <a:r>
              <a:rPr lang="en" sz="1400"/>
              <a:t>Amylase</a:t>
            </a:r>
          </a:p>
          <a:p>
            <a:pPr indent="-298450" lvl="1" marL="914400" rtl="0">
              <a:lnSpc>
                <a:spcPct val="115000"/>
              </a:lnSpc>
              <a:spcBef>
                <a:spcPts val="0"/>
              </a:spcBef>
              <a:buClr>
                <a:srgbClr val="000000"/>
              </a:buClr>
              <a:buSzPct val="100000"/>
              <a:buChar char="○"/>
            </a:pPr>
            <a:r>
              <a:rPr lang="en" sz="1100" u="sng">
                <a:solidFill>
                  <a:srgbClr val="1155CC"/>
                </a:solidFill>
                <a:hlinkClick r:id="rId3"/>
              </a:rPr>
              <a:t>http://www.globalhealingcenter.com/natural-health/glucoamylase/</a:t>
            </a:r>
          </a:p>
          <a:p>
            <a:pPr indent="-298450" lvl="1" marL="914400" rtl="0">
              <a:lnSpc>
                <a:spcPct val="115000"/>
              </a:lnSpc>
              <a:spcBef>
                <a:spcPts val="0"/>
              </a:spcBef>
              <a:buClr>
                <a:srgbClr val="000000"/>
              </a:buClr>
              <a:buSzPct val="110000"/>
              <a:buChar char="○"/>
            </a:pPr>
            <a:r>
              <a:rPr lang="en" sz="1000" u="sng">
                <a:solidFill>
                  <a:srgbClr val="6611CC"/>
                </a:solidFill>
                <a:hlinkClick r:id="rId4"/>
              </a:rPr>
              <a:t>http://www.enzymeessentials.com/HTML/amylase.html</a:t>
            </a:r>
          </a:p>
          <a:p>
            <a:pPr indent="-298450" lvl="1" marL="914400" rtl="0">
              <a:lnSpc>
                <a:spcPct val="115000"/>
              </a:lnSpc>
              <a:spcBef>
                <a:spcPts val="0"/>
              </a:spcBef>
              <a:buClr>
                <a:srgbClr val="000000"/>
              </a:buClr>
              <a:buSzPct val="110000"/>
              <a:buChar char="○"/>
            </a:pPr>
            <a:r>
              <a:rPr lang="en" sz="1000" u="sng">
                <a:solidFill>
                  <a:srgbClr val="6611CC"/>
                </a:solidFill>
                <a:hlinkClick r:id="rId5"/>
              </a:rPr>
              <a:t>http://science.marshall.edu/murraye/images/amylose.JPG</a:t>
            </a:r>
          </a:p>
          <a:p>
            <a:pPr indent="-298450" lvl="1" marL="914400" rtl="0">
              <a:lnSpc>
                <a:spcPct val="115000"/>
              </a:lnSpc>
              <a:spcBef>
                <a:spcPts val="0"/>
              </a:spcBef>
              <a:buClr>
                <a:srgbClr val="000000"/>
              </a:buClr>
              <a:buSzPct val="78571"/>
              <a:buChar char="○"/>
            </a:pPr>
            <a:r>
              <a:rPr i="1" lang="en" sz="1400" u="sng">
                <a:solidFill>
                  <a:srgbClr val="1155CC"/>
                </a:solidFill>
                <a:hlinkClick r:id="rId6"/>
              </a:rPr>
              <a:t>https://en.wikipedia.org/wiki/Actin</a:t>
            </a:r>
          </a:p>
          <a:p>
            <a:pPr indent="-298450" lvl="1" marL="914400" rtl="0">
              <a:lnSpc>
                <a:spcPct val="115000"/>
              </a:lnSpc>
              <a:spcBef>
                <a:spcPts val="0"/>
              </a:spcBef>
              <a:buClr>
                <a:srgbClr val="000000"/>
              </a:buClr>
              <a:buSzPct val="78571"/>
              <a:buChar char="○"/>
            </a:pPr>
            <a:r>
              <a:rPr i="1" lang="en" sz="1400" u="sng">
                <a:solidFill>
                  <a:srgbClr val="1155CC"/>
                </a:solidFill>
                <a:hlinkClick r:id="rId7"/>
              </a:rPr>
              <a:t>http://www.ncbi.nlm.nih.gov/pubmed/21314430</a:t>
            </a:r>
          </a:p>
          <a:p>
            <a:pPr indent="-298450" lvl="1" marL="914400" rtl="0">
              <a:lnSpc>
                <a:spcPct val="115000"/>
              </a:lnSpc>
              <a:spcBef>
                <a:spcPts val="0"/>
              </a:spcBef>
              <a:buClr>
                <a:srgbClr val="000000"/>
              </a:buClr>
              <a:buChar char="○"/>
            </a:pPr>
            <a:r>
              <a:t/>
            </a:r>
            <a:endParaRPr sz="1100">
              <a:solidFill>
                <a:srgbClr val="000000"/>
              </a:solidFill>
            </a:endParaRPr>
          </a:p>
          <a:p>
            <a:pPr rtl="0">
              <a:lnSpc>
                <a:spcPct val="115000"/>
              </a:lnSpc>
              <a:spcBef>
                <a:spcPts val="0"/>
              </a:spcBef>
              <a:buNone/>
            </a:pPr>
            <a:r>
              <a:t/>
            </a:r>
            <a:endParaRPr sz="1100">
              <a:solidFill>
                <a:srgbClr val="000000"/>
              </a:solidFill>
            </a:endParaRPr>
          </a:p>
          <a:p>
            <a:pPr indent="-228600" lvl="0" marL="457200" rtl="0">
              <a:lnSpc>
                <a:spcPct val="115000"/>
              </a:lnSpc>
              <a:spcBef>
                <a:spcPts val="0"/>
              </a:spcBef>
              <a:buClr>
                <a:srgbClr val="000000"/>
              </a:buClr>
              <a:buSzPct val="100000"/>
            </a:pPr>
            <a:r>
              <a:rPr lang="en" sz="1100">
                <a:solidFill>
                  <a:srgbClr val="000000"/>
                </a:solidFill>
              </a:rPr>
              <a:t>Lysozyme</a:t>
            </a:r>
          </a:p>
          <a:p>
            <a:pPr indent="-228600" lvl="1" marL="914400" rtl="0">
              <a:lnSpc>
                <a:spcPct val="115000"/>
              </a:lnSpc>
              <a:spcBef>
                <a:spcPts val="0"/>
              </a:spcBef>
              <a:buClr>
                <a:srgbClr val="000000"/>
              </a:buClr>
              <a:buSzPct val="100000"/>
            </a:pPr>
            <a:r>
              <a:rPr lang="en" sz="1100">
                <a:solidFill>
                  <a:srgbClr val="000000"/>
                </a:solidFill>
              </a:rPr>
              <a:t>https://www.google.com/url?sa=i&amp;rct=j&amp;q=&amp;esrc=s&amp;source=images&amp;cd=&amp;cad=rja&amp;uact=8&amp;ved=0CAcQjRxqFQoTCPXE3vyruccCFQOGDQodNjEBWQ&amp;url=http%3A%2F%2Fwww.tutorhelpdesk.com%2Fhomeworkhelp%2FBiology-%2FStructure-Of-Enzymes-Assignment-Help.html&amp;ei=vqnWVfXtIIOMNrbihMgF&amp;psig=AFQjCNGtoZuYZ3G9zR8mihwt7ne7XJyAkA&amp;ust=1440217898489778</a:t>
            </a:r>
          </a:p>
          <a:p>
            <a:pPr lvl="0" rtl="0">
              <a:spcBef>
                <a:spcPts val="0"/>
              </a:spcBef>
              <a:buNone/>
            </a:pPr>
            <a:r>
              <a:t/>
            </a:r>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 name="Shape 54"/>
        <p:cNvGrpSpPr/>
        <p:nvPr/>
      </p:nvGrpSpPr>
      <p:grpSpPr>
        <a:xfrm>
          <a:off x="0" y="0"/>
          <a:ext cx="0" cy="0"/>
          <a:chOff x="0" y="0"/>
          <a:chExt cx="0" cy="0"/>
        </a:xfrm>
      </p:grpSpPr>
      <p:sp>
        <p:nvSpPr>
          <p:cNvPr id="55" name="Shape 55"/>
          <p:cNvSpPr txBox="1"/>
          <p:nvPr>
            <p:ph type="title"/>
          </p:nvPr>
        </p:nvSpPr>
        <p:spPr>
          <a:xfrm>
            <a:off x="457200" y="139527"/>
            <a:ext cx="8229600" cy="857400"/>
          </a:xfrm>
          <a:prstGeom prst="rect">
            <a:avLst/>
          </a:prstGeom>
        </p:spPr>
        <p:txBody>
          <a:bodyPr anchorCtr="0" anchor="b" bIns="91425" lIns="91425" rIns="91425" tIns="91425">
            <a:noAutofit/>
          </a:bodyPr>
          <a:lstStyle/>
          <a:p>
            <a:pPr>
              <a:spcBef>
                <a:spcPts val="0"/>
              </a:spcBef>
              <a:buNone/>
            </a:pPr>
            <a:r>
              <a:rPr lang="en"/>
              <a:t>Protein Monomer: an amino acid</a:t>
            </a:r>
          </a:p>
        </p:txBody>
      </p:sp>
      <p:pic>
        <p:nvPicPr>
          <p:cNvPr id="56" name="Shape 56"/>
          <p:cNvPicPr preferRelativeResize="0"/>
          <p:nvPr/>
        </p:nvPicPr>
        <p:blipFill>
          <a:blip r:embed="rId3">
            <a:alphaModFix/>
          </a:blip>
          <a:stretch>
            <a:fillRect/>
          </a:stretch>
        </p:blipFill>
        <p:spPr>
          <a:xfrm>
            <a:off x="2823843" y="1334274"/>
            <a:ext cx="3496319" cy="2474949"/>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 name="Shape 60"/>
        <p:cNvGrpSpPr/>
        <p:nvPr/>
      </p:nvGrpSpPr>
      <p:grpSpPr>
        <a:xfrm>
          <a:off x="0" y="0"/>
          <a:ext cx="0" cy="0"/>
          <a:chOff x="0" y="0"/>
          <a:chExt cx="0" cy="0"/>
        </a:xfrm>
      </p:grpSpPr>
      <p:sp>
        <p:nvSpPr>
          <p:cNvPr id="61" name="Shape 61"/>
          <p:cNvSpPr txBox="1"/>
          <p:nvPr>
            <p:ph type="title"/>
          </p:nvPr>
        </p:nvSpPr>
        <p:spPr>
          <a:xfrm>
            <a:off x="457200" y="139527"/>
            <a:ext cx="8229600" cy="857400"/>
          </a:xfrm>
          <a:prstGeom prst="rect">
            <a:avLst/>
          </a:prstGeom>
        </p:spPr>
        <p:txBody>
          <a:bodyPr anchorCtr="0" anchor="b" bIns="91425" lIns="91425" rIns="91425" tIns="91425">
            <a:noAutofit/>
          </a:bodyPr>
          <a:lstStyle/>
          <a:p>
            <a:pPr>
              <a:spcBef>
                <a:spcPts val="0"/>
              </a:spcBef>
              <a:buNone/>
            </a:pPr>
            <a:r>
              <a:rPr lang="en"/>
              <a:t>Actin</a:t>
            </a:r>
          </a:p>
        </p:txBody>
      </p:sp>
      <p:pic>
        <p:nvPicPr>
          <p:cNvPr id="62" name="Shape 62"/>
          <p:cNvPicPr preferRelativeResize="0"/>
          <p:nvPr/>
        </p:nvPicPr>
        <p:blipFill>
          <a:blip r:embed="rId3">
            <a:alphaModFix/>
          </a:blip>
          <a:stretch>
            <a:fillRect/>
          </a:stretch>
        </p:blipFill>
        <p:spPr>
          <a:xfrm>
            <a:off x="457200" y="1217950"/>
            <a:ext cx="2857500" cy="3709925"/>
          </a:xfrm>
          <a:prstGeom prst="rect">
            <a:avLst/>
          </a:prstGeom>
          <a:noFill/>
          <a:ln>
            <a:noFill/>
          </a:ln>
        </p:spPr>
      </p:pic>
      <p:pic>
        <p:nvPicPr>
          <p:cNvPr id="63" name="Shape 63"/>
          <p:cNvPicPr preferRelativeResize="0"/>
          <p:nvPr/>
        </p:nvPicPr>
        <p:blipFill>
          <a:blip r:embed="rId4">
            <a:alphaModFix/>
          </a:blip>
          <a:stretch>
            <a:fillRect/>
          </a:stretch>
        </p:blipFill>
        <p:spPr>
          <a:xfrm>
            <a:off x="3372775" y="2006264"/>
            <a:ext cx="5117902" cy="2133299"/>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x="0" y="0"/>
          <a:ext cx="0" cy="0"/>
          <a:chOff x="0" y="0"/>
          <a:chExt cx="0" cy="0"/>
        </a:xfrm>
      </p:grpSpPr>
      <p:sp>
        <p:nvSpPr>
          <p:cNvPr id="68" name="Shape 68"/>
          <p:cNvSpPr txBox="1"/>
          <p:nvPr>
            <p:ph type="title"/>
          </p:nvPr>
        </p:nvSpPr>
        <p:spPr>
          <a:xfrm>
            <a:off x="457200" y="139527"/>
            <a:ext cx="8229600" cy="857400"/>
          </a:xfrm>
          <a:prstGeom prst="rect">
            <a:avLst/>
          </a:prstGeom>
        </p:spPr>
        <p:txBody>
          <a:bodyPr anchorCtr="0" anchor="b" bIns="91425" lIns="91425" rIns="91425" tIns="91425">
            <a:noAutofit/>
          </a:bodyPr>
          <a:lstStyle/>
          <a:p>
            <a:pPr>
              <a:spcBef>
                <a:spcPts val="0"/>
              </a:spcBef>
              <a:buNone/>
            </a:pPr>
            <a:r>
              <a:rPr lang="en"/>
              <a:t>Actin- Definition</a:t>
            </a:r>
          </a:p>
        </p:txBody>
      </p:sp>
      <p:sp>
        <p:nvSpPr>
          <p:cNvPr id="69" name="Shape 69"/>
          <p:cNvSpPr txBox="1"/>
          <p:nvPr>
            <p:ph idx="1" type="body"/>
          </p:nvPr>
        </p:nvSpPr>
        <p:spPr>
          <a:xfrm>
            <a:off x="457200" y="1200150"/>
            <a:ext cx="8229600" cy="3725699"/>
          </a:xfrm>
          <a:prstGeom prst="rect">
            <a:avLst/>
          </a:prstGeom>
        </p:spPr>
        <p:txBody>
          <a:bodyPr anchorCtr="0" anchor="t" bIns="91425" lIns="91425" rIns="91425" tIns="91425">
            <a:noAutofit/>
          </a:bodyPr>
          <a:lstStyle/>
          <a:p>
            <a:pPr>
              <a:spcBef>
                <a:spcPts val="0"/>
              </a:spcBef>
              <a:buNone/>
            </a:pPr>
            <a:r>
              <a:rPr lang="en"/>
              <a:t>A microfilament, Actin is one of the three main components of the cytoskeleton of a cell. Some important functions of actin are muscle contraction, cell movement, organelle movement, cytokinesis, and cellular junction.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x="0" y="0"/>
          <a:ext cx="0" cy="0"/>
          <a:chOff x="0" y="0"/>
          <a:chExt cx="0" cy="0"/>
        </a:xfrm>
      </p:grpSpPr>
      <p:sp>
        <p:nvSpPr>
          <p:cNvPr id="74" name="Shape 74"/>
          <p:cNvSpPr txBox="1"/>
          <p:nvPr>
            <p:ph type="title"/>
          </p:nvPr>
        </p:nvSpPr>
        <p:spPr>
          <a:xfrm>
            <a:off x="457200" y="139527"/>
            <a:ext cx="8229600" cy="857400"/>
          </a:xfrm>
          <a:prstGeom prst="rect">
            <a:avLst/>
          </a:prstGeom>
        </p:spPr>
        <p:txBody>
          <a:bodyPr anchorCtr="0" anchor="b" bIns="91425" lIns="91425" rIns="91425" tIns="91425">
            <a:noAutofit/>
          </a:bodyPr>
          <a:lstStyle/>
          <a:p>
            <a:pPr>
              <a:spcBef>
                <a:spcPts val="0"/>
              </a:spcBef>
              <a:buNone/>
            </a:pPr>
            <a:r>
              <a:rPr lang="en"/>
              <a:t>Actin Function</a:t>
            </a:r>
          </a:p>
        </p:txBody>
      </p:sp>
      <p:sp>
        <p:nvSpPr>
          <p:cNvPr id="75" name="Shape 75"/>
          <p:cNvSpPr txBox="1"/>
          <p:nvPr>
            <p:ph idx="1" type="body"/>
          </p:nvPr>
        </p:nvSpPr>
        <p:spPr>
          <a:xfrm>
            <a:off x="457200" y="1200150"/>
            <a:ext cx="8229600" cy="3725699"/>
          </a:xfrm>
          <a:prstGeom prst="rect">
            <a:avLst/>
          </a:prstGeom>
        </p:spPr>
        <p:txBody>
          <a:bodyPr anchorCtr="0" anchor="t" bIns="91425" lIns="91425" rIns="91425" tIns="91425">
            <a:noAutofit/>
          </a:bodyPr>
          <a:lstStyle/>
          <a:p>
            <a:pPr>
              <a:lnSpc>
                <a:spcPct val="115000"/>
              </a:lnSpc>
              <a:spcBef>
                <a:spcPts val="0"/>
              </a:spcBef>
              <a:buNone/>
            </a:pPr>
            <a:r>
              <a:rPr lang="en" sz="2400">
                <a:solidFill>
                  <a:srgbClr val="000000"/>
                </a:solidFill>
              </a:rPr>
              <a:t>Actin primarily performs as contraction agent of the muscles in the body. Actin possesses two forms: g and f. Muscle contraction occurs through the use of actin because the actin switches forms to pull the muscle back. Also, actin performs as a shaping and structure agent for the cell (mostly eukaryotic). This also applies to the cell in that it controls the polarity of the cell at a certain area.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x="0" y="0"/>
          <a:ext cx="0" cy="0"/>
          <a:chOff x="0" y="0"/>
          <a:chExt cx="0" cy="0"/>
        </a:xfrm>
      </p:grpSpPr>
      <p:sp>
        <p:nvSpPr>
          <p:cNvPr id="80" name="Shape 80"/>
          <p:cNvSpPr txBox="1"/>
          <p:nvPr>
            <p:ph type="title"/>
          </p:nvPr>
        </p:nvSpPr>
        <p:spPr>
          <a:xfrm>
            <a:off x="457200" y="139527"/>
            <a:ext cx="8229600" cy="857400"/>
          </a:xfrm>
          <a:prstGeom prst="rect">
            <a:avLst/>
          </a:prstGeom>
        </p:spPr>
        <p:txBody>
          <a:bodyPr anchorCtr="0" anchor="b" bIns="91425" lIns="91425" rIns="91425" tIns="91425">
            <a:noAutofit/>
          </a:bodyPr>
          <a:lstStyle/>
          <a:p>
            <a:pPr>
              <a:spcBef>
                <a:spcPts val="0"/>
              </a:spcBef>
              <a:buNone/>
            </a:pPr>
            <a:r>
              <a:rPr lang="en"/>
              <a:t>Amylase</a:t>
            </a:r>
          </a:p>
        </p:txBody>
      </p:sp>
      <p:sp>
        <p:nvSpPr>
          <p:cNvPr id="81" name="Shape 81"/>
          <p:cNvSpPr txBox="1"/>
          <p:nvPr>
            <p:ph idx="1" type="body"/>
          </p:nvPr>
        </p:nvSpPr>
        <p:spPr>
          <a:xfrm>
            <a:off x="457200" y="1200150"/>
            <a:ext cx="8229600" cy="3725699"/>
          </a:xfrm>
          <a:prstGeom prst="rect">
            <a:avLst/>
          </a:prstGeom>
        </p:spPr>
        <p:txBody>
          <a:bodyPr anchorCtr="0" anchor="t" bIns="91425" lIns="91425" rIns="91425" tIns="91425">
            <a:noAutofit/>
          </a:bodyPr>
          <a:lstStyle/>
          <a:p>
            <a:pPr>
              <a:spcBef>
                <a:spcPts val="0"/>
              </a:spcBef>
              <a:buNone/>
            </a:pPr>
            <a:r>
              <a:t/>
            </a:r>
            <a:endParaRPr/>
          </a:p>
        </p:txBody>
      </p:sp>
      <p:pic>
        <p:nvPicPr>
          <p:cNvPr id="82" name="Shape 82"/>
          <p:cNvPicPr preferRelativeResize="0"/>
          <p:nvPr/>
        </p:nvPicPr>
        <p:blipFill>
          <a:blip r:embed="rId3">
            <a:alphaModFix/>
          </a:blip>
          <a:stretch>
            <a:fillRect/>
          </a:stretch>
        </p:blipFill>
        <p:spPr>
          <a:xfrm>
            <a:off x="457200" y="1380850"/>
            <a:ext cx="8229600" cy="3364301"/>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6" name="Shape 86"/>
        <p:cNvGrpSpPr/>
        <p:nvPr/>
      </p:nvGrpSpPr>
      <p:grpSpPr>
        <a:xfrm>
          <a:off x="0" y="0"/>
          <a:ext cx="0" cy="0"/>
          <a:chOff x="0" y="0"/>
          <a:chExt cx="0" cy="0"/>
        </a:xfrm>
      </p:grpSpPr>
      <p:sp>
        <p:nvSpPr>
          <p:cNvPr id="87" name="Shape 87"/>
          <p:cNvSpPr txBox="1"/>
          <p:nvPr>
            <p:ph type="title"/>
          </p:nvPr>
        </p:nvSpPr>
        <p:spPr>
          <a:xfrm>
            <a:off x="457200" y="139527"/>
            <a:ext cx="8229600" cy="857400"/>
          </a:xfrm>
          <a:prstGeom prst="rect">
            <a:avLst/>
          </a:prstGeom>
        </p:spPr>
        <p:txBody>
          <a:bodyPr anchorCtr="0" anchor="b" bIns="91425" lIns="91425" rIns="91425" tIns="91425">
            <a:noAutofit/>
          </a:bodyPr>
          <a:lstStyle/>
          <a:p>
            <a:pPr lvl="0" rtl="0">
              <a:spcBef>
                <a:spcPts val="0"/>
              </a:spcBef>
              <a:buNone/>
            </a:pPr>
            <a:r>
              <a:rPr lang="en"/>
              <a:t>Amylase - description</a:t>
            </a:r>
          </a:p>
        </p:txBody>
      </p:sp>
      <p:sp>
        <p:nvSpPr>
          <p:cNvPr id="88" name="Shape 88"/>
          <p:cNvSpPr txBox="1"/>
          <p:nvPr>
            <p:ph idx="1" type="body"/>
          </p:nvPr>
        </p:nvSpPr>
        <p:spPr>
          <a:xfrm>
            <a:off x="457200" y="1200150"/>
            <a:ext cx="8229600" cy="3725699"/>
          </a:xfrm>
          <a:prstGeom prst="rect">
            <a:avLst/>
          </a:prstGeom>
        </p:spPr>
        <p:txBody>
          <a:bodyPr anchorCtr="0" anchor="t" bIns="91425" lIns="91425" rIns="91425" tIns="91425">
            <a:noAutofit/>
          </a:bodyPr>
          <a:lstStyle/>
          <a:p>
            <a:pPr rtl="0">
              <a:lnSpc>
                <a:spcPct val="115000"/>
              </a:lnSpc>
              <a:spcBef>
                <a:spcPts val="0"/>
              </a:spcBef>
              <a:buNone/>
            </a:pPr>
            <a:r>
              <a:rPr lang="en" sz="1800">
                <a:solidFill>
                  <a:srgbClr val="000000"/>
                </a:solidFill>
              </a:rPr>
              <a:t>Definition: enzyme found mainly in saliva and pancreatic fluid </a:t>
            </a:r>
          </a:p>
          <a:p>
            <a:pPr indent="0" marL="0" rtl="0">
              <a:lnSpc>
                <a:spcPct val="115000"/>
              </a:lnSpc>
              <a:spcBef>
                <a:spcPts val="0"/>
              </a:spcBef>
              <a:buNone/>
            </a:pPr>
            <a:r>
              <a:rPr lang="en" sz="1800">
                <a:solidFill>
                  <a:srgbClr val="000000"/>
                </a:solidFill>
              </a:rPr>
              <a:t>	*note: salivary and pancreatic amylase are examples of alpha amylase;</a:t>
            </a:r>
          </a:p>
          <a:p>
            <a:pPr indent="457200" marL="0" rtl="0">
              <a:lnSpc>
                <a:spcPct val="115000"/>
              </a:lnSpc>
              <a:spcBef>
                <a:spcPts val="0"/>
              </a:spcBef>
              <a:buNone/>
            </a:pPr>
            <a:r>
              <a:rPr lang="en" sz="1800">
                <a:solidFill>
                  <a:srgbClr val="000000"/>
                </a:solidFill>
              </a:rPr>
              <a:t> there also exists beta and gamma amylase</a:t>
            </a:r>
          </a:p>
          <a:p>
            <a:pPr indent="457200" marL="0" rtl="0">
              <a:lnSpc>
                <a:spcPct val="115000"/>
              </a:lnSpc>
              <a:spcBef>
                <a:spcPts val="0"/>
              </a:spcBef>
              <a:buNone/>
            </a:pPr>
            <a:r>
              <a:t/>
            </a:r>
            <a:endParaRPr sz="1800">
              <a:solidFill>
                <a:srgbClr val="000000"/>
              </a:solidFill>
            </a:endParaRPr>
          </a:p>
          <a:p>
            <a:pPr rtl="0">
              <a:lnSpc>
                <a:spcPct val="115000"/>
              </a:lnSpc>
              <a:spcBef>
                <a:spcPts val="0"/>
              </a:spcBef>
              <a:buNone/>
            </a:pPr>
            <a:r>
              <a:rPr lang="en" sz="1800">
                <a:solidFill>
                  <a:srgbClr val="000000"/>
                </a:solidFill>
              </a:rPr>
              <a:t>Function: catalyzes the hydrolysis (chemical breakdown due to a reaction with water) of carbohydrates into disaccharides, and then monosaccharides such as glucose</a:t>
            </a:r>
          </a:p>
          <a:p>
            <a:pPr lvl="0" rtl="0">
              <a:lnSpc>
                <a:spcPct val="115000"/>
              </a:lnSpc>
              <a:spcBef>
                <a:spcPts val="0"/>
              </a:spcBef>
              <a:buNone/>
            </a:pPr>
            <a:r>
              <a:rPr lang="en" sz="1800">
                <a:solidFill>
                  <a:srgbClr val="000000"/>
                </a:solidFill>
              </a:rPr>
              <a:t>Monomer: amino acid</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2" name="Shape 92"/>
        <p:cNvGrpSpPr/>
        <p:nvPr/>
      </p:nvGrpSpPr>
      <p:grpSpPr>
        <a:xfrm>
          <a:off x="0" y="0"/>
          <a:ext cx="0" cy="0"/>
          <a:chOff x="0" y="0"/>
          <a:chExt cx="0" cy="0"/>
        </a:xfrm>
      </p:grpSpPr>
      <p:sp>
        <p:nvSpPr>
          <p:cNvPr id="93" name="Shape 93"/>
          <p:cNvSpPr txBox="1"/>
          <p:nvPr>
            <p:ph type="title"/>
          </p:nvPr>
        </p:nvSpPr>
        <p:spPr>
          <a:xfrm>
            <a:off x="457200" y="139527"/>
            <a:ext cx="8229600" cy="857400"/>
          </a:xfrm>
          <a:prstGeom prst="rect">
            <a:avLst/>
          </a:prstGeom>
        </p:spPr>
        <p:txBody>
          <a:bodyPr anchorCtr="0" anchor="b" bIns="91425" lIns="91425" rIns="91425" tIns="91425">
            <a:noAutofit/>
          </a:bodyPr>
          <a:lstStyle/>
          <a:p>
            <a:pPr lvl="0" rtl="0">
              <a:spcBef>
                <a:spcPts val="0"/>
              </a:spcBef>
              <a:buNone/>
            </a:pPr>
            <a:r>
              <a:rPr lang="en"/>
              <a:t>Amylase - example</a:t>
            </a:r>
          </a:p>
        </p:txBody>
      </p:sp>
      <p:sp>
        <p:nvSpPr>
          <p:cNvPr id="94" name="Shape 94"/>
          <p:cNvSpPr txBox="1"/>
          <p:nvPr>
            <p:ph idx="1" type="body"/>
          </p:nvPr>
        </p:nvSpPr>
        <p:spPr>
          <a:xfrm>
            <a:off x="457200" y="1200150"/>
            <a:ext cx="8229600" cy="3725699"/>
          </a:xfrm>
          <a:prstGeom prst="rect">
            <a:avLst/>
          </a:prstGeom>
        </p:spPr>
        <p:txBody>
          <a:bodyPr anchorCtr="0" anchor="t" bIns="91425" lIns="91425" rIns="91425" tIns="91425">
            <a:noAutofit/>
          </a:bodyPr>
          <a:lstStyle/>
          <a:p>
            <a:pPr rtl="0">
              <a:spcBef>
                <a:spcPts val="0"/>
              </a:spcBef>
              <a:buNone/>
            </a:pPr>
            <a:r>
              <a:rPr lang="en" sz="2400"/>
              <a:t>Glucoamylase:</a:t>
            </a:r>
          </a:p>
          <a:p>
            <a:pPr indent="-342900" lvl="0" marL="457200" rtl="0">
              <a:lnSpc>
                <a:spcPct val="115000"/>
              </a:lnSpc>
              <a:spcBef>
                <a:spcPts val="0"/>
              </a:spcBef>
              <a:buClr>
                <a:srgbClr val="000000"/>
              </a:buClr>
              <a:buSzPct val="100000"/>
              <a:buChar char="●"/>
            </a:pPr>
            <a:r>
              <a:rPr lang="en" sz="1800">
                <a:solidFill>
                  <a:srgbClr val="000000"/>
                </a:solidFill>
              </a:rPr>
              <a:t>type of digestive enzyme that breaks down starch (especially starch that occurs naturally in vegetables) by cleaving a free glucose molecule from the end of a sugar-based chain (as opposed to breaking the chains into smaller ones)</a:t>
            </a:r>
          </a:p>
          <a:p>
            <a:pPr indent="-342900" lvl="0" marL="457200" rtl="0">
              <a:lnSpc>
                <a:spcPct val="115000"/>
              </a:lnSpc>
              <a:spcBef>
                <a:spcPts val="0"/>
              </a:spcBef>
              <a:buClr>
                <a:srgbClr val="000000"/>
              </a:buClr>
              <a:buSzPct val="100000"/>
              <a:buChar char="●"/>
            </a:pPr>
            <a:r>
              <a:rPr lang="en" sz="1800">
                <a:solidFill>
                  <a:srgbClr val="000000"/>
                </a:solidFill>
              </a:rPr>
              <a:t>Interesting facts:</a:t>
            </a:r>
          </a:p>
          <a:p>
            <a:pPr indent="-342900" lvl="1" marL="914400" rtl="0">
              <a:lnSpc>
                <a:spcPct val="115000"/>
              </a:lnSpc>
              <a:spcBef>
                <a:spcPts val="0"/>
              </a:spcBef>
              <a:buClr>
                <a:srgbClr val="000000"/>
              </a:buClr>
              <a:buSzPct val="100000"/>
              <a:buChar char="○"/>
            </a:pPr>
            <a:r>
              <a:rPr lang="en" sz="1800">
                <a:solidFill>
                  <a:srgbClr val="000000"/>
                </a:solidFill>
              </a:rPr>
              <a:t>Although glucoamylase is most often produced in the mouth and pancreas, it can also be taken from non-animal sources.</a:t>
            </a:r>
          </a:p>
          <a:p>
            <a:pPr indent="-342900" lvl="1" marL="914400" rtl="0">
              <a:lnSpc>
                <a:spcPct val="115000"/>
              </a:lnSpc>
              <a:spcBef>
                <a:spcPts val="0"/>
              </a:spcBef>
              <a:buClr>
                <a:srgbClr val="000000"/>
              </a:buClr>
              <a:buSzPct val="100000"/>
              <a:buChar char="○"/>
            </a:pPr>
            <a:r>
              <a:rPr lang="en" sz="1800">
                <a:solidFill>
                  <a:srgbClr val="000000"/>
                </a:solidFill>
              </a:rPr>
              <a:t>When combined with other enzymes, glucoamylase has been proven to ease the effects of irritable bowel syndrome, gastrointestinal issues, some autoimmune disorders, and even food allergies.</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label">
  <a:themeElements>
    <a:clrScheme name="Custom 352">
      <a:dk1>
        <a:srgbClr val="333333"/>
      </a:dk1>
      <a:lt1>
        <a:srgbClr val="FFFFFF"/>
      </a:lt1>
      <a:dk2>
        <a:srgbClr val="800000"/>
      </a:dk2>
      <a:lt2>
        <a:srgbClr val="CCCCCC"/>
      </a:lt2>
      <a:accent1>
        <a:srgbClr val="0E427E"/>
      </a:accent1>
      <a:accent2>
        <a:srgbClr val="C5AF48"/>
      </a:accent2>
      <a:accent3>
        <a:srgbClr val="327C56"/>
      </a:accent3>
      <a:accent4>
        <a:srgbClr val="387B7D"/>
      </a:accent4>
      <a:accent5>
        <a:srgbClr val="BA7436"/>
      </a:accent5>
      <a:accent6>
        <a:srgbClr val="804000"/>
      </a:accent6>
      <a:hlink>
        <a:srgbClr val="1D6B8D"/>
      </a:hlink>
      <a:folHlink>
        <a:srgbClr val="103B4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