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EAE49A5-3457-41A0-812B-482FF1462500}">
  <a:tblStyle styleId="{9EAE49A5-3457-41A0-812B-482FF1462500}" styleName="Table_0"/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9.jpg"/><Relationship Id="rId4" Type="http://schemas.openxmlformats.org/officeDocument/2006/relationships/image" Target="../media/image14.gif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3.gif"/><Relationship Id="rId4" Type="http://schemas.openxmlformats.org/officeDocument/2006/relationships/image" Target="../media/image16.jpg"/></Relationships>
</file>

<file path=ppt/slides/_rels/slide14.xml.rels><?xml version="1.0" encoding="UTF-8" standalone="yes"?><Relationships xmlns="http://schemas.openxmlformats.org/package/2006/relationships"><Relationship Id="rId11" Type="http://schemas.openxmlformats.org/officeDocument/2006/relationships/hyperlink" Target="http://www.course-notes.org/Biology/Outlines/Chapter_5_The_Structure_and_Function_of_Macromolecules" TargetMode="External"/><Relationship Id="rId10" Type="http://schemas.openxmlformats.org/officeDocument/2006/relationships/hyperlink" Target="https://en.wikipedia.org/wiki/Monosaccharide" TargetMode="External"/><Relationship Id="rId13" Type="http://schemas.openxmlformats.org/officeDocument/2006/relationships/hyperlink" Target="http://www.britannica.com/science/disaccharide" TargetMode="External"/><Relationship Id="rId12" Type="http://schemas.openxmlformats.org/officeDocument/2006/relationships/hyperlink" Target="http://www.extension.iastate.edu/humansciences/content/carbohydrate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www2.chemistry.msu.edu/faculty/reusch/VirtTxtJml/carbhyd.htm" TargetMode="External"/><Relationship Id="rId4" Type="http://schemas.openxmlformats.org/officeDocument/2006/relationships/hyperlink" Target="http://www.livestrong.com/article/366208-what-are-the-characteristics-of-carbohydrates/" TargetMode="External"/><Relationship Id="rId9" Type="http://schemas.openxmlformats.org/officeDocument/2006/relationships/hyperlink" Target="http://www.newworldencyclopedia.org/entry/Polysaccharide#Storage_polysaccharides" TargetMode="External"/><Relationship Id="rId5" Type="http://schemas.openxmlformats.org/officeDocument/2006/relationships/hyperlink" Target="http://www.livestrong.com/article/323401-what-are-the-properties-of-carbohydrates/" TargetMode="External"/><Relationship Id="rId6" Type="http://schemas.openxmlformats.org/officeDocument/2006/relationships/hyperlink" Target="http://www.oxfordreference.com/view/10.1093/oi/authority.20110803100535270" TargetMode="External"/><Relationship Id="rId7" Type="http://schemas.openxmlformats.org/officeDocument/2006/relationships/hyperlink" Target="http://biology.tutorvista.com/biomolecules/carbohydrates.html" TargetMode="External"/><Relationship Id="rId8" Type="http://schemas.openxmlformats.org/officeDocument/2006/relationships/hyperlink" Target="http://www.chem.ucalgary.ca/courses/351/Carey5th/Ch25/ch25-5-4.html" TargetMode="External"/></Relationships>
</file>

<file path=ppt/slides/_rels/slide15.xml.rels><?xml version="1.0" encoding="UTF-8" standalone="yes"?><Relationships xmlns="http://schemas.openxmlformats.org/package/2006/relationships"><Relationship Id="rId11" Type="http://schemas.openxmlformats.org/officeDocument/2006/relationships/hyperlink" Target="http://hyperphysics.phy-astr.gsu.edu/hbase/organic/imgorg/starch.gif" TargetMode="External"/><Relationship Id="rId10" Type="http://schemas.openxmlformats.org/officeDocument/2006/relationships/hyperlink" Target="https://classconnection.s3.amazonaws.com/773/flashcards/3102773/jpg/217_five_important_monosaccharides-01-14813CE6F417199934E.jpg" TargetMode="External"/><Relationship Id="rId13" Type="http://schemas.openxmlformats.org/officeDocument/2006/relationships/hyperlink" Target="https://upload.wikimedia.org/wikipedia/commons/thumb/4/4c/Glucose_metabolism.png/600px-Glucose_metabolism.png" TargetMode="External"/><Relationship Id="rId12" Type="http://schemas.openxmlformats.org/officeDocument/2006/relationships/hyperlink" Target="http://www.chemistryland.com/ElementarySchool/BuildingBlocks/GlycogenForms.jp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www.nlm.nih.gov/medlineplus/ency/images/ency/fullsize/19529.jpg" TargetMode="External"/><Relationship Id="rId4" Type="http://schemas.openxmlformats.org/officeDocument/2006/relationships/hyperlink" Target="http://www.precisionnutrition.com/wordpress/wp-content/uploads/2009/02/1feb23.gif" TargetMode="External"/><Relationship Id="rId9" Type="http://schemas.openxmlformats.org/officeDocument/2006/relationships/hyperlink" Target="https://www2.chemistry.msu.edu/faculty/reusch/VirtTxtJml/carbhyd.htm" TargetMode="External"/><Relationship Id="rId5" Type="http://schemas.openxmlformats.org/officeDocument/2006/relationships/hyperlink" Target="https://www.google.com/search?q=cellulose+in+cell+walls&amp;rlz=1CALEAC_enUS654&amp;espv=2&amp;biw=1366&amp;bih=657&amp;source=lnms&amp;tbm=isch&amp;sa=X&amp;ved=0CAYQ_AUoAWoVChMIkZLDjI24xwIVgT6ICh28LQob&amp;safe=active&amp;ssui=on#imgrc=OfDf4u_ThSCN4M%3A" TargetMode="External"/><Relationship Id="rId6" Type="http://schemas.openxmlformats.org/officeDocument/2006/relationships/hyperlink" Target="http://www.zo.utexas.edu/faculty/sjasper/images/49.30.gif" TargetMode="External"/><Relationship Id="rId7" Type="http://schemas.openxmlformats.org/officeDocument/2006/relationships/hyperlink" Target="https://upload.wikimedia.org/wikipedia/commons/thumb/c/ce/Chitobiose.svg/361px-Chitobiose.svg.png" TargetMode="External"/><Relationship Id="rId8" Type="http://schemas.openxmlformats.org/officeDocument/2006/relationships/hyperlink" Target="https://abhsscience.wikispaces.com/file/view/photosynthesis.jpg/391630736/321x212/photosynthesis.jpg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6.gif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7.png"/><Relationship Id="rId4" Type="http://schemas.openxmlformats.org/officeDocument/2006/relationships/image" Target="../media/image00.png"/><Relationship Id="rId5" Type="http://schemas.openxmlformats.org/officeDocument/2006/relationships/image" Target="../media/image02.png"/><Relationship Id="rId6" Type="http://schemas.openxmlformats.org/officeDocument/2006/relationships/image" Target="../media/image0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5.jp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6000"/>
              <a:t>Carbohydrates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380125" y="2840050"/>
            <a:ext cx="8341499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n"/>
              <a:t>Mary M.</a:t>
            </a:r>
            <a:r>
              <a:rPr lang="en"/>
              <a:t>, </a:t>
            </a:r>
            <a:r>
              <a:rPr b="1" lang="en"/>
              <a:t>Lyndsay S.</a:t>
            </a:r>
            <a:r>
              <a:rPr lang="en"/>
              <a:t>, </a:t>
            </a:r>
            <a:r>
              <a:rPr b="1" lang="en"/>
              <a:t>Rachel L.</a:t>
            </a:r>
            <a:r>
              <a:rPr lang="en"/>
              <a:t>, </a:t>
            </a:r>
            <a:r>
              <a:rPr b="1" lang="en"/>
              <a:t>Deborah Y.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57200" y="205976"/>
            <a:ext cx="8229600" cy="612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Disaccharides 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57200" y="818875"/>
            <a:ext cx="8229600" cy="2260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400"/>
              <a:t>-Any substance that is composed of two molecules of simple sugars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-Crystalline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-Water soluble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-Major three disaccharides: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 sz="1400"/>
              <a:t>-Sucrose (Formed through photosynthesis)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 sz="1400"/>
              <a:t>-Lactose (Found in the milk of all animals)</a:t>
            </a:r>
          </a:p>
          <a:p>
            <a:pPr indent="457200">
              <a:spcBef>
                <a:spcPts val="0"/>
              </a:spcBef>
              <a:buNone/>
            </a:pPr>
            <a:r>
              <a:rPr lang="en" sz="1400"/>
              <a:t>-Maltose (Product of the breakdown of starches during digestion)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38272" y="1072350"/>
            <a:ext cx="2705724" cy="1753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457200" y="205975"/>
            <a:ext cx="8229600" cy="558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Polysaccharides (Structural Type)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4644362" y="764575"/>
            <a:ext cx="4041900" cy="4161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spcBef>
                <a:spcPts val="0"/>
              </a:spcBef>
              <a:buSzPct val="100000"/>
              <a:buChar char="-"/>
            </a:pPr>
            <a:r>
              <a:rPr lang="en" sz="1400"/>
              <a:t>compound sugars that yield more than 10 molecules of monosaccharides after hydrolysis</a:t>
            </a:r>
          </a:p>
          <a:p>
            <a:pPr indent="-317500" lvl="0" marL="457200" rtl="0">
              <a:spcBef>
                <a:spcPts val="0"/>
              </a:spcBef>
              <a:buSzPct val="100000"/>
              <a:buChar char="-"/>
            </a:pPr>
            <a:r>
              <a:rPr lang="en" sz="1400"/>
              <a:t>major component in cell walls of plants and bacteria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>
              <a:spcBef>
                <a:spcPts val="0"/>
              </a:spcBef>
              <a:buNone/>
            </a:pPr>
            <a:r>
              <a:rPr lang="en" sz="1400"/>
              <a:t>cellulose</a:t>
            </a:r>
          </a:p>
          <a:p>
            <a:pPr indent="-317500" lvl="0" marL="457200" rtl="0">
              <a:spcBef>
                <a:spcPts val="0"/>
              </a:spcBef>
              <a:buSzPct val="100000"/>
              <a:buChar char="-"/>
            </a:pPr>
            <a:r>
              <a:rPr lang="en" sz="1400"/>
              <a:t>a polymer of glucose</a:t>
            </a:r>
          </a:p>
          <a:p>
            <a:pPr indent="-317500" lvl="0" marL="457200" rtl="0">
              <a:spcBef>
                <a:spcPts val="0"/>
              </a:spcBef>
              <a:buSzPct val="100000"/>
              <a:buChar char="-"/>
            </a:pPr>
            <a:r>
              <a:rPr lang="en" sz="1400"/>
              <a:t>major component in plant cell walls</a:t>
            </a:r>
          </a:p>
          <a:p>
            <a:pPr indent="-317500" lvl="0" marL="457200" rtl="0">
              <a:spcBef>
                <a:spcPts val="0"/>
              </a:spcBef>
              <a:buSzPct val="100000"/>
              <a:buChar char="-"/>
            </a:pPr>
            <a:r>
              <a:rPr lang="en" sz="1400"/>
              <a:t>1-4 beta glycosidic linkages</a:t>
            </a:r>
          </a:p>
          <a:p>
            <a:pPr indent="-317500" lvl="0" marL="457200" rtl="0">
              <a:spcBef>
                <a:spcPts val="0"/>
              </a:spcBef>
              <a:buSzPct val="100000"/>
              <a:buChar char="-"/>
            </a:pPr>
            <a:r>
              <a:rPr lang="en" sz="1400"/>
              <a:t>straight formation allows for parallel linkage between cellulose molecules</a:t>
            </a:r>
          </a:p>
          <a:p>
            <a:pPr indent="-317500" lvl="0" marL="457200" rtl="0">
              <a:spcBef>
                <a:spcPts val="0"/>
              </a:spcBef>
              <a:buSzPct val="100000"/>
              <a:buChar char="-"/>
            </a:pPr>
            <a:r>
              <a:rPr lang="en" sz="1400"/>
              <a:t>cannot be digested by many enzymes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chitlin</a:t>
            </a:r>
          </a:p>
          <a:p>
            <a:pPr indent="-317500" lvl="0" marL="457200" rtl="0">
              <a:spcBef>
                <a:spcPts val="0"/>
              </a:spcBef>
              <a:buSzPct val="100000"/>
              <a:buChar char="-"/>
            </a:pPr>
            <a:r>
              <a:rPr lang="en" sz="1400"/>
              <a:t>used to build exoskeletons of arthropods</a:t>
            </a:r>
          </a:p>
        </p:txBody>
      </p:sp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8550" y="945620"/>
            <a:ext cx="3645074" cy="1860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91170" y="2806525"/>
            <a:ext cx="2579825" cy="2220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457200" y="205976"/>
            <a:ext cx="8229600" cy="558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Polysaccharides (Storage Type)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4772625" y="1621225"/>
            <a:ext cx="3914100" cy="330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400"/>
              <a:t>-any polysaccharide functions as a form stored energy in living organisms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-include starch, phytoglycogen, fructosans in plants, and glycogen animals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3375" y="1621224"/>
            <a:ext cx="3783900" cy="3087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Polysaccharides Examples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98200" y="857400"/>
            <a:ext cx="62793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-	Starches-glucose polymers with glucopyranose units are bonded by alpha-linkages</a:t>
            </a:r>
          </a:p>
          <a:p>
            <a:pPr indent="0" lvl="0" marL="91440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-also has both amylose and amylopectin of glucose linked by alpha bonds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		-the formation of starches are the way plants store glucose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		-insoluble in water</a:t>
            </a:r>
          </a:p>
          <a:p>
            <a:pPr indent="0" lvl="0" marL="91440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-digested by enzymes by amylases in hydrolysis in humans and other animals</a:t>
            </a:r>
          </a:p>
          <a:p>
            <a:pPr indent="0" lvl="0" marL="91440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-potato, rice, wheat, and maize are major sources of starch in human diet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-	Glycogen-principal storage form of glucose in animal cells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		-a highly branched polymer of about 30,000 glucose residues </a:t>
            </a:r>
          </a:p>
          <a:p>
            <a:pPr indent="0" lvl="0" marL="91440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-has one reducing end and a large number of non-reducing ends with a free hydroxyl group at carbon-4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		-the branches of glycogen increase the solubility of glycogen</a:t>
            </a:r>
          </a:p>
        </p:txBody>
      </p:sp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83950" y="1262750"/>
            <a:ext cx="3260049" cy="1313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/>
          <p:cNvPicPr preferRelativeResize="0"/>
          <p:nvPr/>
        </p:nvPicPr>
        <p:blipFill rotWithShape="1">
          <a:blip r:embed="rId4">
            <a:alphaModFix/>
          </a:blip>
          <a:srcRect b="0" l="0" r="28494" t="0"/>
          <a:stretch/>
        </p:blipFill>
        <p:spPr>
          <a:xfrm>
            <a:off x="6377500" y="2981725"/>
            <a:ext cx="2618650" cy="17578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457200" y="205976"/>
            <a:ext cx="8229600" cy="427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Bibliography 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457200" y="633475"/>
            <a:ext cx="8229600" cy="4292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 u="sng">
                <a:solidFill>
                  <a:schemeClr val="hlink"/>
                </a:solidFill>
                <a:hlinkClick r:id="rId3"/>
              </a:rPr>
              <a:t>https://www2.chemistry.msu.edu/faculty/reusch/VirtTxtJml/carbhyd.htm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 u="sng">
                <a:solidFill>
                  <a:schemeClr val="hlink"/>
                </a:solidFill>
                <a:hlinkClick r:id="rId4"/>
              </a:rPr>
              <a:t>http://www.livestrong.com/article/366208-what-are-the-characteristics-of-carbohydrates/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 u="sng">
                <a:solidFill>
                  <a:schemeClr val="hlink"/>
                </a:solidFill>
                <a:hlinkClick r:id="rId5"/>
              </a:rPr>
              <a:t>http://www.livestrong.com/article/323401-what-are-the-properties-of-carbohydrates/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 u="sng">
                <a:solidFill>
                  <a:schemeClr val="hlink"/>
                </a:solidFill>
                <a:hlinkClick r:id="rId6"/>
              </a:rPr>
              <a:t>http://www.oxfordreference.com/view/10.1093/oi/authority.20110803100535270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 u="sng">
                <a:solidFill>
                  <a:schemeClr val="hlink"/>
                </a:solidFill>
                <a:hlinkClick r:id="rId7"/>
              </a:rPr>
              <a:t>http://biology.tutorvista.com/biomolecules/carbohydrates.html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 u="sng">
                <a:solidFill>
                  <a:schemeClr val="hlink"/>
                </a:solidFill>
                <a:hlinkClick r:id="rId8"/>
              </a:rPr>
              <a:t>http://www.chem.ucalgary.ca/courses/351/Carey5th/Ch25/ch25-5-4.html</a:t>
            </a:r>
            <a:r>
              <a:rPr lang="en" sz="1400"/>
              <a:t>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 u="sng">
                <a:solidFill>
                  <a:schemeClr val="hlink"/>
                </a:solidFill>
                <a:hlinkClick r:id="rId9"/>
              </a:rPr>
              <a:t>http://www.newworldencyclopedia.org/entry/Polysaccharide#Storage_polysaccharides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 u="sng">
                <a:solidFill>
                  <a:schemeClr val="hlink"/>
                </a:solidFill>
                <a:hlinkClick r:id="rId10"/>
              </a:rPr>
              <a:t>https://en.wikipedia.org/wiki/Monosaccharide</a:t>
            </a:r>
            <a:r>
              <a:rPr lang="en" sz="1400"/>
              <a:t>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 u="sng">
                <a:solidFill>
                  <a:schemeClr val="hlink"/>
                </a:solidFill>
                <a:hlinkClick r:id="rId11"/>
              </a:rPr>
              <a:t>http://www.course-notes.org/Biology/Outlines/Chapter_5_The_Structure_and_Function_of_Macromolecules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 u="sng">
                <a:solidFill>
                  <a:schemeClr val="hlink"/>
                </a:solidFill>
                <a:hlinkClick r:id="rId12"/>
              </a:rPr>
              <a:t>http://www.extension.iastate.edu/humansciences/content/carbohydrate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 u="sng">
                <a:solidFill>
                  <a:schemeClr val="hlink"/>
                </a:solidFill>
                <a:hlinkClick r:id="rId13"/>
              </a:rPr>
              <a:t>http://www.britannica.com/science/disaccharide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/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Bibliography (Photos)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457200" y="857400"/>
            <a:ext cx="8229600" cy="4068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3"/>
              </a:rPr>
              <a:t>https://www.nlm.nih.gov/medlineplus/ency/images/ency/fullsize/19529.jpg</a:t>
            </a:r>
          </a:p>
          <a:p>
            <a:pPr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4"/>
              </a:rPr>
              <a:t>http://www.precisionnutrition.com/wordpress/wp-content/uploads/2009/02/1feb23.gif</a:t>
            </a:r>
          </a:p>
          <a:p>
            <a:pPr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5"/>
              </a:rPr>
              <a:t>https://www.google.com/search?q=cellulose+in+cell+walls&amp;rlz=1CALEAC_enUS654&amp;espv=2&amp;biw=1366&amp;bih=657&amp;source=lnms&amp;tbm=isch&amp;sa=X&amp;ved=0CAYQ_AUoAWoVChMIkZLDjI24xwIVgT6ICh28LQob&amp;safe=active&amp;ssui=on#imgrc=OfDf4u_ThSCN4M%3A</a:t>
            </a:r>
          </a:p>
          <a:p>
            <a:pPr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6"/>
              </a:rPr>
              <a:t>http://www.zo.utexas.edu/faculty/sjasper/images/49.30.gif</a:t>
            </a:r>
          </a:p>
          <a:p>
            <a:pPr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7"/>
              </a:rPr>
              <a:t>https://upload.wikimedia.org/wikipedia/commons/thumb/c/ce/Chitobiose.svg/361px-Chitobiose.svg.png</a:t>
            </a:r>
          </a:p>
          <a:p>
            <a:pPr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8"/>
              </a:rPr>
              <a:t>https://abhsscience.wikispaces.com/file/view/photosynthesis.jpg/391630736/321x212/photosynthesis.jpg</a:t>
            </a:r>
          </a:p>
          <a:p>
            <a:pPr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9"/>
              </a:rPr>
              <a:t>https://www2.chemistry.msu.edu/faculty/reusch/VirtTxtJml/carbhyd.htm</a:t>
            </a:r>
            <a:r>
              <a:rPr lang="en" sz="1400"/>
              <a:t> </a:t>
            </a:r>
          </a:p>
          <a:p>
            <a:pPr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10"/>
              </a:rPr>
              <a:t>https://classconnection.s3.amazonaws.com/773/flashcards/3102773/jpg/217_five_important_monosaccharides-01-14813CE6F417199934E.jpg</a:t>
            </a:r>
          </a:p>
          <a:p>
            <a:pPr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11"/>
              </a:rPr>
              <a:t>http://hyperphysics.phy-astr.gsu.edu/hbase/organic/imgorg/starch.gif</a:t>
            </a:r>
          </a:p>
          <a:p>
            <a:pPr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12"/>
              </a:rPr>
              <a:t>http://www.chemistryland.com/ElementarySchool/BuildingBlocks/GlycogenForms.jpg</a:t>
            </a:r>
          </a:p>
          <a:p>
            <a:pPr rtl="0">
              <a:spcBef>
                <a:spcPts val="0"/>
              </a:spcBef>
              <a:buNone/>
            </a:pPr>
            <a:r>
              <a:rPr lang="en" sz="1400" u="sng">
                <a:solidFill>
                  <a:schemeClr val="hlink"/>
                </a:solidFill>
                <a:hlinkClick r:id="rId13"/>
              </a:rPr>
              <a:t>https://upload.wikimedia.org/wikipedia/commons/thumb/4/4c/Glucose_metabolism.png/600px-Glucose_metabolism.png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>
              <a:spcBef>
                <a:spcPts val="0"/>
              </a:spcBef>
              <a:buNone/>
            </a:pPr>
            <a:br>
              <a:rPr lang="en" sz="1400"/>
            </a:b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05976"/>
            <a:ext cx="8229600" cy="558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General Characteristics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764575"/>
            <a:ext cx="5090399" cy="4161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400"/>
              <a:t>-one of the three macronutrients (other two are proteins and fat)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-most abundant class of organic compounds found in living organisms 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-originates as projects of photosynthesis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-range from simple with 1 or 2 sugar molecules, to complex carbohydrates with hundreds of molecules linked together</a:t>
            </a:r>
          </a:p>
          <a:p>
            <a:pPr indent="0" marL="457200" rtl="0">
              <a:spcBef>
                <a:spcPts val="0"/>
              </a:spcBef>
              <a:buNone/>
            </a:pPr>
            <a:r>
              <a:rPr lang="en" sz="1400"/>
              <a:t>-disaccharides and polysaccharides linked by glycosidic linkage, which are covalent bonds created by dehydration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- glycosidic linkage has two types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	-beta= hydroxyl group attached above carbon ring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 sz="1400"/>
              <a:t>-alpha= hydroxyl group attached below carbon ring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>
              <a:spcBef>
                <a:spcPts val="0"/>
              </a:spcBef>
              <a:buNone/>
            </a:pPr>
            <a:r>
              <a:rPr lang="en" sz="1400"/>
              <a:t> 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  <p:pic>
        <p:nvPicPr>
          <p:cNvPr id="38" name="Shape 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45600" y="1229012"/>
            <a:ext cx="3044800" cy="3232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57200" y="205976"/>
            <a:ext cx="8229600" cy="4928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Functions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457200" y="698875"/>
            <a:ext cx="2963999" cy="4227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400"/>
              <a:t>-Major source of metabolic energy for both plants and animals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-Serve as structural support for plant and bacteria cell walls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-Component of ATP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-One of the essential components of DNA and RNA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-Provide fuel for central nervous system</a:t>
            </a:r>
          </a:p>
          <a:p>
            <a:pPr>
              <a:spcBef>
                <a:spcPts val="0"/>
              </a:spcBef>
              <a:buNone/>
            </a:pPr>
            <a:r>
              <a:rPr lang="en" sz="1400"/>
              <a:t>-Source of energy for muscle contraction</a:t>
            </a:r>
          </a:p>
        </p:txBody>
      </p:sp>
      <p:pic>
        <p:nvPicPr>
          <p:cNvPr id="45" name="Shape 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38300" y="698875"/>
            <a:ext cx="4331725" cy="3364299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Shape 46"/>
          <p:cNvSpPr txBox="1"/>
          <p:nvPr/>
        </p:nvSpPr>
        <p:spPr>
          <a:xfrm>
            <a:off x="4012375" y="4350275"/>
            <a:ext cx="4331699" cy="492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Carbohydrates in relation to the human body.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05974"/>
            <a:ext cx="8229600" cy="591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General Structure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200" y="797275"/>
            <a:ext cx="4107599" cy="4128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400"/>
              <a:t>-begin as molecules of sugar</a:t>
            </a:r>
          </a:p>
          <a:p>
            <a:pPr indent="0" marL="457200" rtl="0">
              <a:spcBef>
                <a:spcPts val="0"/>
              </a:spcBef>
              <a:buNone/>
            </a:pPr>
            <a:r>
              <a:rPr lang="en" sz="1400"/>
              <a:t>-each molecule has a hydrogen and oxygen attached to the carbon in different locations</a:t>
            </a:r>
          </a:p>
          <a:p>
            <a:pPr indent="0" marL="457200" rtl="0">
              <a:spcBef>
                <a:spcPts val="0"/>
              </a:spcBef>
              <a:buNone/>
            </a:pPr>
            <a:r>
              <a:rPr lang="en" sz="1400"/>
              <a:t>-steroisomerism-different positions of these atoms</a:t>
            </a:r>
          </a:p>
          <a:p>
            <a:pPr indent="0" marL="914400" rtl="0">
              <a:spcBef>
                <a:spcPts val="0"/>
              </a:spcBef>
              <a:buNone/>
            </a:pPr>
            <a:r>
              <a:rPr lang="en" sz="1400"/>
              <a:t>-allows for different sugars while still retaining the molecular fomrula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-have chains of different lengths and can also have different orientation</a:t>
            </a:r>
          </a:p>
          <a:p>
            <a:pPr rtl="0">
              <a:spcBef>
                <a:spcPts val="0"/>
              </a:spcBef>
              <a:buNone/>
            </a:pPr>
            <a:r>
              <a:rPr lang="en" sz="1400"/>
              <a:t>	-some chains can be straight and even</a:t>
            </a:r>
          </a:p>
          <a:p>
            <a:pPr indent="0" marL="457200">
              <a:spcBef>
                <a:spcPts val="0"/>
              </a:spcBef>
              <a:buNone/>
            </a:pPr>
            <a:r>
              <a:rPr lang="en" sz="1400"/>
              <a:t>-others can be branched off in many directions</a:t>
            </a:r>
          </a:p>
        </p:txBody>
      </p:sp>
      <p:pic>
        <p:nvPicPr>
          <p:cNvPr id="53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58425" y="1248025"/>
            <a:ext cx="4114800" cy="2800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205976"/>
            <a:ext cx="8229600" cy="471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Important Reactions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57200" y="731675"/>
            <a:ext cx="8229600" cy="419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Char char="-"/>
            </a:pPr>
            <a:r>
              <a:rPr lang="en" sz="2400"/>
              <a:t>Oxidation: Converts carbohydrates to carboxylic acids (known as reducing/non-reducing sugars)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600"/>
          </a:p>
          <a:p>
            <a:pPr indent="-381000" lvl="0" marL="457200" rtl="0">
              <a:spcBef>
                <a:spcPts val="0"/>
              </a:spcBef>
              <a:buSzPct val="100000"/>
              <a:buChar char="-"/>
            </a:pPr>
            <a:r>
              <a:rPr lang="en" sz="2400"/>
              <a:t>Reduction: Makes ends of alditol chain identical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600"/>
          </a:p>
          <a:p>
            <a:pPr indent="-381000" lvl="0" marL="457200" rtl="0">
              <a:spcBef>
                <a:spcPts val="0"/>
              </a:spcBef>
              <a:buSzPct val="100000"/>
              <a:buChar char="-"/>
            </a:pPr>
            <a:r>
              <a:rPr lang="en" sz="2400"/>
              <a:t>Osazone formation: Used to analyze aldose sugars that differ at the alpha-carbon in configuration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600"/>
          </a:p>
          <a:p>
            <a:pPr indent="-381000" lvl="0" marL="457200" rtl="0">
              <a:spcBef>
                <a:spcPts val="0"/>
              </a:spcBef>
              <a:buSzPct val="100000"/>
              <a:buChar char="-"/>
            </a:pPr>
            <a:r>
              <a:rPr lang="en" sz="2400"/>
              <a:t>Chain shortening/lengthening: allow aldoses of fixed sizes to be correlated with homologous smaller and larger aldoses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Important Reactions (cont.)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457200" y="1063375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457200" marL="457200" rtl="0">
              <a:spcBef>
                <a:spcPts val="0"/>
              </a:spcBef>
              <a:buNone/>
            </a:pPr>
            <a:r>
              <a:rPr lang="en" sz="1400"/>
              <a:t>Oxidation										Reduction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457200" marL="457200"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  <p:graphicFrame>
        <p:nvGraphicFramePr>
          <p:cNvPr id="66" name="Shape 66"/>
          <p:cNvGraphicFramePr/>
          <p:nvPr/>
        </p:nvGraphicFramePr>
        <p:xfrm>
          <a:off x="4988500" y="1277225"/>
          <a:ext cx="3000000" cy="3000000"/>
        </p:xfrm>
        <a:graphic>
          <a:graphicData uri="http://schemas.openxmlformats.org/drawingml/2006/table">
            <a:tbl>
              <a:tblPr>
                <a:solidFill>
                  <a:srgbClr val="FFFFFF"/>
                </a:solidFill>
                <a:tableStyleId>{9EAE49A5-3457-41A0-812B-482FF1462500}</a:tableStyleId>
              </a:tblPr>
              <a:tblGrid>
                <a:gridCol w="1181100"/>
                <a:gridCol w="657225"/>
                <a:gridCol w="1628775"/>
              </a:tblGrid>
              <a:tr h="285750">
                <a:tc gridSpan="3"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100"/>
                        <a:t>Derivatives of HOCH</a:t>
                      </a:r>
                      <a:r>
                        <a:rPr b="1" baseline="-25000" lang="en" sz="1500"/>
                        <a:t>2</a:t>
                      </a:r>
                      <a:r>
                        <a:rPr b="1" lang="en" sz="1100"/>
                        <a:t>(CHOH)</a:t>
                      </a:r>
                      <a:r>
                        <a:rPr b="1" baseline="-25000" lang="en" sz="1500"/>
                        <a:t>n</a:t>
                      </a:r>
                      <a:r>
                        <a:rPr b="1" lang="en" sz="1100"/>
                        <a:t>CHO</a:t>
                      </a:r>
                    </a:p>
                  </a:txBody>
                  <a:tcPr marT="91425" marB="91425" marR="91425" marL="91425"/>
                </a:tc>
                <a:tc hMerge="1"/>
                <a:tc hMerge="1"/>
              </a:tr>
              <a:tr h="4667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HOBr Oxidation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  </a:t>
                      </a:r>
                      <a:r>
                        <a:rPr lang="en" sz="1200"/>
                        <a:t>——</a:t>
                      </a:r>
                      <a:r>
                        <a:rPr b="1" lang="en" sz="1100"/>
                        <a:t>&gt;</a:t>
                      </a:r>
                      <a:r>
                        <a:rPr lang="en" sz="1100"/>
                        <a:t>  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HOCH</a:t>
                      </a:r>
                      <a:r>
                        <a:rPr baseline="-25000" lang="en" sz="1500"/>
                        <a:t>2</a:t>
                      </a:r>
                      <a:r>
                        <a:rPr lang="en" sz="1100"/>
                        <a:t>(CHOH)</a:t>
                      </a:r>
                      <a:r>
                        <a:rPr baseline="-25000" lang="en" sz="1500"/>
                        <a:t>n</a:t>
                      </a:r>
                      <a:r>
                        <a:rPr lang="en" sz="1100"/>
                        <a:t>CO</a:t>
                      </a:r>
                      <a:r>
                        <a:rPr baseline="-25000" lang="en" sz="1500"/>
                        <a:t>2</a:t>
                      </a:r>
                      <a:r>
                        <a:rPr lang="en" sz="1100"/>
                        <a:t>H</a:t>
                      </a:r>
                    </a:p>
                    <a:p>
                      <a:pPr lv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  an Aldonic Acid</a:t>
                      </a:r>
                    </a:p>
                  </a:txBody>
                  <a:tcPr marT="91425" marB="91425" marR="91425" marL="91425"/>
                </a:tc>
              </a:tr>
              <a:tr h="4667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HNO</a:t>
                      </a:r>
                      <a:r>
                        <a:rPr baseline="-25000" lang="en" sz="1500"/>
                        <a:t>3</a:t>
                      </a:r>
                      <a:r>
                        <a:rPr lang="en" sz="1100"/>
                        <a:t> Oxidation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  </a:t>
                      </a:r>
                      <a:r>
                        <a:rPr lang="en" sz="1200"/>
                        <a:t>——</a:t>
                      </a:r>
                      <a:r>
                        <a:rPr b="1" lang="en" sz="1100"/>
                        <a:t>&gt;</a:t>
                      </a:r>
                      <a:r>
                        <a:rPr lang="en" sz="1100"/>
                        <a:t>  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H</a:t>
                      </a:r>
                      <a:r>
                        <a:rPr baseline="-25000" lang="en" sz="1500"/>
                        <a:t>2</a:t>
                      </a:r>
                      <a:r>
                        <a:rPr lang="en" sz="1100"/>
                        <a:t>OC(CHOH)</a:t>
                      </a:r>
                      <a:r>
                        <a:rPr baseline="-25000" lang="en" sz="1500"/>
                        <a:t>n</a:t>
                      </a:r>
                      <a:r>
                        <a:rPr lang="en" sz="1100"/>
                        <a:t>CO</a:t>
                      </a:r>
                      <a:r>
                        <a:rPr baseline="-25000" lang="en" sz="1500"/>
                        <a:t>2</a:t>
                      </a:r>
                      <a:r>
                        <a:rPr lang="en" sz="1100"/>
                        <a:t>H</a:t>
                      </a:r>
                    </a:p>
                    <a:p>
                      <a:pPr lv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  an Aldaric Acid</a:t>
                      </a:r>
                    </a:p>
                  </a:txBody>
                  <a:tcPr marT="91425" marB="91425" marR="91425" marL="91425"/>
                </a:tc>
              </a:tr>
              <a:tr h="4667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NaBH</a:t>
                      </a:r>
                      <a:r>
                        <a:rPr baseline="-25000" lang="en" sz="1500"/>
                        <a:t>4</a:t>
                      </a:r>
                      <a:r>
                        <a:rPr lang="en" sz="1100"/>
                        <a:t> Reduction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  </a:t>
                      </a:r>
                      <a:r>
                        <a:rPr lang="en" sz="1200"/>
                        <a:t>——</a:t>
                      </a:r>
                      <a:r>
                        <a:rPr b="1" lang="en" sz="1100"/>
                        <a:t>&gt;</a:t>
                      </a:r>
                      <a:r>
                        <a:rPr lang="en" sz="1100"/>
                        <a:t>  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HOCH</a:t>
                      </a:r>
                      <a:r>
                        <a:rPr baseline="-25000" lang="en" sz="1500"/>
                        <a:t>2</a:t>
                      </a:r>
                      <a:r>
                        <a:rPr lang="en" sz="1100"/>
                        <a:t>(CHOH)</a:t>
                      </a:r>
                      <a:r>
                        <a:rPr baseline="-25000" lang="en" sz="1500"/>
                        <a:t>n</a:t>
                      </a:r>
                      <a:r>
                        <a:rPr lang="en" sz="1100"/>
                        <a:t>CH</a:t>
                      </a:r>
                      <a:r>
                        <a:rPr baseline="-25000" lang="en" sz="1500"/>
                        <a:t>2</a:t>
                      </a:r>
                      <a:r>
                        <a:rPr lang="en" sz="1100"/>
                        <a:t>OH</a:t>
                      </a:r>
                    </a:p>
                    <a:p>
                      <a:pPr lv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/>
                        <a:t>  an Alditol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9975" y="1277225"/>
            <a:ext cx="4100650" cy="283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Important Reactions (cont.)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457200" y="11239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algn="ctr">
              <a:spcBef>
                <a:spcPts val="0"/>
              </a:spcBef>
              <a:buNone/>
            </a:pPr>
            <a:r>
              <a:rPr lang="en" sz="1400"/>
              <a:t>Osazone Formation</a:t>
            </a:r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algn="ctr">
              <a:spcBef>
                <a:spcPts val="0"/>
              </a:spcBef>
              <a:buNone/>
            </a:pPr>
            <a:r>
              <a:rPr lang="en" sz="1400"/>
              <a:t>Chain Shortening and Lengthening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9575" y="1317775"/>
            <a:ext cx="4579375" cy="649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18950" y="1091075"/>
            <a:ext cx="3852199" cy="1102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9575" y="2967099"/>
            <a:ext cx="4290649" cy="915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673637" y="2967099"/>
            <a:ext cx="4342835" cy="1009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idx="1" type="body"/>
          </p:nvPr>
        </p:nvSpPr>
        <p:spPr>
          <a:xfrm>
            <a:off x="457200" y="1040725"/>
            <a:ext cx="3407400" cy="388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30200" lvl="0" marL="457200" rtl="0">
              <a:lnSpc>
                <a:spcPct val="115000"/>
              </a:lnSpc>
              <a:spcBef>
                <a:spcPts val="0"/>
              </a:spcBef>
              <a:buSzPct val="100000"/>
              <a:buChar char="-"/>
            </a:pPr>
            <a:r>
              <a:rPr lang="en" sz="1600"/>
              <a:t>most basic unit of carbohydrates and simplest form of sugar</a:t>
            </a:r>
          </a:p>
          <a:p>
            <a:pPr indent="-330200" lvl="0" marL="457200" rtl="0">
              <a:lnSpc>
                <a:spcPct val="115000"/>
              </a:lnSpc>
              <a:spcBef>
                <a:spcPts val="0"/>
              </a:spcBef>
              <a:buSzPct val="100000"/>
              <a:buChar char="-"/>
            </a:pPr>
            <a:r>
              <a:rPr lang="en" sz="1600"/>
              <a:t>building blocks of disaccharides and polysaccharides</a:t>
            </a:r>
          </a:p>
          <a:p>
            <a:pPr indent="-330200" lvl="0" marL="457200" rtl="0">
              <a:lnSpc>
                <a:spcPct val="115000"/>
              </a:lnSpc>
              <a:spcBef>
                <a:spcPts val="0"/>
              </a:spcBef>
              <a:buSzPct val="100000"/>
              <a:buChar char="-"/>
            </a:pPr>
            <a:r>
              <a:rPr lang="en" sz="1600"/>
              <a:t>carbon atoms within that support a hydroxyl group increase number of isomeric forms</a:t>
            </a: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600"/>
          </a:p>
        </p:txBody>
      </p:sp>
      <p:sp>
        <p:nvSpPr>
          <p:cNvPr id="83" name="Shape 83"/>
          <p:cNvSpPr txBox="1"/>
          <p:nvPr>
            <p:ph type="title"/>
          </p:nvPr>
        </p:nvSpPr>
        <p:spPr>
          <a:xfrm>
            <a:off x="457200" y="205976"/>
            <a:ext cx="8229600" cy="482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Monosaccharides</a:t>
            </a:r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80721" y="1040712"/>
            <a:ext cx="3867123" cy="306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Monosaccharides Examples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-209000" y="1063375"/>
            <a:ext cx="61665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30200" lvl="0" marL="457200" rtl="0">
              <a:lnSpc>
                <a:spcPct val="115000"/>
              </a:lnSpc>
              <a:spcBef>
                <a:spcPts val="0"/>
              </a:spcBef>
              <a:buSzPct val="100000"/>
              <a:buChar char="-"/>
            </a:pPr>
            <a:r>
              <a:rPr lang="en" sz="1600"/>
              <a:t>Glucose: a sugar made during photosynthesis by water, carbon dioxide, and energy from the Sun</a:t>
            </a:r>
          </a:p>
          <a:p>
            <a:pPr indent="-330200" lvl="1" marL="914400" rtl="0">
              <a:lnSpc>
                <a:spcPct val="115000"/>
              </a:lnSpc>
              <a:spcBef>
                <a:spcPts val="0"/>
              </a:spcBef>
              <a:buSzPct val="100000"/>
              <a:buChar char="-"/>
            </a:pPr>
            <a:r>
              <a:rPr lang="en" sz="1600"/>
              <a:t>vital source of energy for cellular respiration and human body</a:t>
            </a:r>
          </a:p>
          <a:p>
            <a:pPr indent="-330200" lvl="1" marL="914400" rtl="0">
              <a:lnSpc>
                <a:spcPct val="115000"/>
              </a:lnSpc>
              <a:spcBef>
                <a:spcPts val="0"/>
              </a:spcBef>
              <a:buSzPct val="100000"/>
              <a:buChar char="-"/>
            </a:pPr>
            <a:r>
              <a:rPr lang="en" sz="1600"/>
              <a:t>stored as polymer (starch in plants and glycogen in animals)</a:t>
            </a:r>
          </a:p>
          <a:p>
            <a:pPr indent="-330200" lvl="1" marL="914400" rtl="0">
              <a:lnSpc>
                <a:spcPct val="115000"/>
              </a:lnSpc>
              <a:spcBef>
                <a:spcPts val="0"/>
              </a:spcBef>
              <a:buSzPct val="100000"/>
              <a:buChar char="-"/>
            </a:pPr>
            <a:r>
              <a:rPr lang="en" sz="1600"/>
              <a:t>used in aerobic and anaerobic respiration and fermentation</a:t>
            </a:r>
          </a:p>
          <a:p>
            <a:pPr indent="-330200" lvl="0" marL="457200" rtl="0">
              <a:lnSpc>
                <a:spcPct val="115000"/>
              </a:lnSpc>
              <a:spcBef>
                <a:spcPts val="0"/>
              </a:spcBef>
              <a:buSzPct val="100000"/>
              <a:buChar char="-"/>
            </a:pPr>
            <a:r>
              <a:rPr lang="en" sz="1600"/>
              <a:t>Fructose: simple ketonic monosaccharide found in plants</a:t>
            </a:r>
          </a:p>
          <a:p>
            <a:pPr indent="-330200" lvl="1" marL="914400" rtl="0">
              <a:lnSpc>
                <a:spcPct val="115000"/>
              </a:lnSpc>
              <a:spcBef>
                <a:spcPts val="0"/>
              </a:spcBef>
              <a:buSzPct val="100000"/>
              <a:buChar char="-"/>
            </a:pPr>
            <a:r>
              <a:rPr lang="en" sz="1600"/>
              <a:t>absorbed directly into bloodstream when digested</a:t>
            </a:r>
          </a:p>
          <a:p>
            <a:pPr indent="-330200" lvl="1" marL="914400" rtl="0">
              <a:lnSpc>
                <a:spcPct val="115000"/>
              </a:lnSpc>
              <a:spcBef>
                <a:spcPts val="0"/>
              </a:spcBef>
              <a:buSzPct val="100000"/>
              <a:buChar char="-"/>
            </a:pPr>
            <a:r>
              <a:rPr lang="en" sz="1600"/>
              <a:t>anaerobically fermented by yeast/bacteria to make ethanol and carbon dioxide</a:t>
            </a:r>
          </a:p>
          <a:p>
            <a:pPr indent="-330200" lvl="1" marL="914400" rtl="0">
              <a:lnSpc>
                <a:spcPct val="115000"/>
              </a:lnSpc>
              <a:spcBef>
                <a:spcPts val="0"/>
              </a:spcBef>
              <a:buSzPct val="100000"/>
              <a:buChar char="-"/>
            </a:pPr>
            <a:r>
              <a:rPr lang="en" sz="1600"/>
              <a:t>more soluble than other sugars and alcohols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57487" y="1063375"/>
            <a:ext cx="3057525" cy="201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95286" y="3230499"/>
            <a:ext cx="2381949" cy="1800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