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Shape 26"/>
          <p:cNvGrpSpPr/>
          <p:nvPr/>
        </p:nvGrpSpPr>
        <p:grpSpPr>
          <a:xfrm flipH="1" rot="10800000">
            <a:off x="0" y="-534"/>
            <a:ext cx="9162288" cy="3086303"/>
            <a:chOff x="-7937" y="4255637"/>
            <a:chExt cx="9144000" cy="2606675"/>
          </a:xfrm>
        </p:grpSpPr>
        <p:sp>
          <p:nvSpPr>
            <p:cNvPr id="27" name="Shape 27"/>
            <p:cNvSpPr/>
            <p:nvPr/>
          </p:nvSpPr>
          <p:spPr>
            <a:xfrm>
              <a:off x="1958975" y="4315962"/>
              <a:ext cx="79375" cy="12700"/>
            </a:xfrm>
            <a:custGeom>
              <a:pathLst>
                <a:path extrusionOk="0" h="8" w="5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8812213" y="4306437"/>
              <a:ext cx="323850" cy="25400"/>
            </a:xfrm>
            <a:custGeom>
              <a:pathLst>
                <a:path extrusionOk="0" h="16" w="204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4943476" y="4322312"/>
              <a:ext cx="92075" cy="15875"/>
            </a:xfrm>
            <a:custGeom>
              <a:pathLst>
                <a:path extrusionOk="0" h="10" w="58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4718051" y="4319137"/>
              <a:ext cx="104775" cy="9525"/>
            </a:xfrm>
            <a:custGeom>
              <a:pathLst>
                <a:path extrusionOk="0" h="6" w="66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3927476" y="4331837"/>
              <a:ext cx="12700" cy="3175"/>
            </a:xfrm>
            <a:custGeom>
              <a:pathLst>
                <a:path extrusionOk="0" h="2" w="8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3792537" y="4315962"/>
              <a:ext cx="65088" cy="12700"/>
            </a:xfrm>
            <a:custGeom>
              <a:pathLst>
                <a:path extrusionOk="0" h="8" w="41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2363788" y="4328662"/>
              <a:ext cx="225425" cy="15875"/>
            </a:xfrm>
            <a:custGeom>
              <a:pathLst>
                <a:path extrusionOk="0" h="10" w="142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2509838" y="4331837"/>
              <a:ext cx="44450" cy="3175"/>
            </a:xfrm>
            <a:custGeom>
              <a:pathLst>
                <a:path extrusionOk="0" h="2" w="28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3224213" y="4328662"/>
              <a:ext cx="15875" cy="3175"/>
            </a:xfrm>
            <a:custGeom>
              <a:pathLst>
                <a:path extrusionOk="0" h="2" w="1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155825" y="4328662"/>
              <a:ext cx="246062" cy="15875"/>
            </a:xfrm>
            <a:custGeom>
              <a:pathLst>
                <a:path extrusionOk="0" h="10" w="155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2538413" y="4312787"/>
              <a:ext cx="85725" cy="6350"/>
            </a:xfrm>
            <a:custGeom>
              <a:pathLst>
                <a:path extrusionOk="0" h="4" w="54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788275" y="4290562"/>
              <a:ext cx="19050" cy="3175"/>
            </a:xfrm>
            <a:custGeom>
              <a:pathLst>
                <a:path extrusionOk="0" h="2" w="12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7581900" y="4287387"/>
              <a:ext cx="3175" cy="6350"/>
            </a:xfrm>
            <a:custGeom>
              <a:pathLst>
                <a:path extrusionOk="0" h="4" w="2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4556126" y="4335012"/>
              <a:ext cx="6350" cy="3175"/>
            </a:xfrm>
            <a:custGeom>
              <a:pathLst>
                <a:path extrusionOk="0" h="2" w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4530726" y="4338187"/>
              <a:ext cx="3175" cy="3175"/>
            </a:xfrm>
            <a:custGeom>
              <a:pathLst>
                <a:path extrusionOk="0" h="2" w="2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4521201" y="4341362"/>
              <a:ext cx="9525" cy="3175"/>
            </a:xfrm>
            <a:custGeom>
              <a:pathLst>
                <a:path extrusionOk="0" h="2" w="6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4546601" y="4338187"/>
              <a:ext cx="9525" cy="3175"/>
            </a:xfrm>
            <a:custGeom>
              <a:pathLst>
                <a:path extrusionOk="0" h="2" w="6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-7937" y="4255637"/>
              <a:ext cx="9134475" cy="2606675"/>
            </a:xfrm>
            <a:custGeom>
              <a:pathLst>
                <a:path extrusionOk="0" h="1642" w="5754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4533901" y="4328662"/>
              <a:ext cx="25400" cy="9525"/>
            </a:xfrm>
            <a:custGeom>
              <a:pathLst>
                <a:path extrusionOk="0" h="6" w="16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8315325" y="4306437"/>
              <a:ext cx="31750" cy="3175"/>
            </a:xfrm>
            <a:custGeom>
              <a:pathLst>
                <a:path extrusionOk="0" h="2" w="2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4794251" y="4319137"/>
              <a:ext cx="85725" cy="12700"/>
            </a:xfrm>
            <a:custGeom>
              <a:pathLst>
                <a:path extrusionOk="0" h="8" w="54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4587876" y="4315962"/>
              <a:ext cx="95250" cy="6350"/>
            </a:xfrm>
            <a:custGeom>
              <a:pathLst>
                <a:path extrusionOk="0" h="4" w="6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3863976" y="4328662"/>
              <a:ext cx="12700" cy="6350"/>
            </a:xfrm>
            <a:custGeom>
              <a:pathLst>
                <a:path extrusionOk="0" h="4" w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3738562" y="4315962"/>
              <a:ext cx="60325" cy="12700"/>
            </a:xfrm>
            <a:custGeom>
              <a:pathLst>
                <a:path extrusionOk="0" h="8" w="38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2894013" y="4344537"/>
              <a:ext cx="47625" cy="3175"/>
            </a:xfrm>
            <a:custGeom>
              <a:pathLst>
                <a:path extrusionOk="0" h="2" w="3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7213600" y="4290562"/>
              <a:ext cx="6350" cy="3175"/>
            </a:xfrm>
            <a:custGeom>
              <a:pathLst>
                <a:path extrusionOk="0" h="2" w="4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1787525" y="4331837"/>
              <a:ext cx="28575" cy="3175"/>
            </a:xfrm>
            <a:custGeom>
              <a:pathLst>
                <a:path extrusionOk="0" h="2" w="18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1816100" y="4335012"/>
              <a:ext cx="44450" cy="6350"/>
            </a:xfrm>
            <a:custGeom>
              <a:pathLst>
                <a:path extrusionOk="0" h="4" w="28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8" name="Shape 58"/>
          <p:cNvSpPr txBox="1"/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i="1" sz="2400"/>
            </a:lvl1pPr>
            <a:lvl2pPr algn="ctr">
              <a:spcBef>
                <a:spcPts val="0"/>
              </a:spcBef>
              <a:buNone/>
              <a:defRPr i="1"/>
            </a:lvl2pPr>
            <a:lvl3pPr algn="ctr">
              <a:spcBef>
                <a:spcPts val="0"/>
              </a:spcBef>
              <a:buNone/>
              <a:defRPr i="1"/>
            </a:lvl3pPr>
            <a:lvl4pPr algn="ctr">
              <a:spcBef>
                <a:spcPts val="0"/>
              </a:spcBef>
              <a:buSzPct val="100000"/>
              <a:buNone/>
              <a:defRPr i="1" sz="2400"/>
            </a:lvl4pPr>
            <a:lvl5pPr algn="ctr">
              <a:spcBef>
                <a:spcPts val="0"/>
              </a:spcBef>
              <a:buSzPct val="100000"/>
              <a:buNone/>
              <a:defRPr i="1" sz="2400"/>
            </a:lvl5pPr>
            <a:lvl6pPr algn="ctr">
              <a:spcBef>
                <a:spcPts val="0"/>
              </a:spcBef>
              <a:buSzPct val="100000"/>
              <a:buNone/>
              <a:defRPr i="1" sz="2400"/>
            </a:lvl6pPr>
            <a:lvl7pPr algn="ctr">
              <a:spcBef>
                <a:spcPts val="0"/>
              </a:spcBef>
              <a:buSzPct val="100000"/>
              <a:buNone/>
              <a:defRPr i="1" sz="2400"/>
            </a:lvl7pPr>
            <a:lvl8pPr algn="ctr">
              <a:spcBef>
                <a:spcPts val="0"/>
              </a:spcBef>
              <a:buSzPct val="100000"/>
              <a:buNone/>
              <a:defRPr i="1" sz="2400"/>
            </a:lvl8pPr>
            <a:lvl9pPr algn="ctr">
              <a:spcBef>
                <a:spcPts val="0"/>
              </a:spcBef>
              <a:buSzPct val="100000"/>
              <a:buNone/>
              <a:defRPr i="1" sz="2400"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457200" y="1297780"/>
            <a:ext cx="4041600" cy="3627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x="4645148" y="1297780"/>
            <a:ext cx="4041600" cy="3627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>
            <a:off x="0" y="4082016"/>
            <a:ext cx="9162288" cy="1073168"/>
            <a:chOff x="-7937" y="4255637"/>
            <a:chExt cx="9144000" cy="2606675"/>
          </a:xfrm>
        </p:grpSpPr>
        <p:sp>
          <p:nvSpPr>
            <p:cNvPr id="75" name="Shape 75"/>
            <p:cNvSpPr/>
            <p:nvPr/>
          </p:nvSpPr>
          <p:spPr>
            <a:xfrm>
              <a:off x="1958975" y="4315962"/>
              <a:ext cx="79375" cy="12700"/>
            </a:xfrm>
            <a:custGeom>
              <a:pathLst>
                <a:path extrusionOk="0" h="8" w="5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8812213" y="4306437"/>
              <a:ext cx="323850" cy="25400"/>
            </a:xfrm>
            <a:custGeom>
              <a:pathLst>
                <a:path extrusionOk="0" h="16" w="204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4943476" y="4322312"/>
              <a:ext cx="92075" cy="15875"/>
            </a:xfrm>
            <a:custGeom>
              <a:pathLst>
                <a:path extrusionOk="0" h="10" w="58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4718051" y="4319137"/>
              <a:ext cx="104775" cy="9525"/>
            </a:xfrm>
            <a:custGeom>
              <a:pathLst>
                <a:path extrusionOk="0" h="6" w="66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3927476" y="4331837"/>
              <a:ext cx="12700" cy="3175"/>
            </a:xfrm>
            <a:custGeom>
              <a:pathLst>
                <a:path extrusionOk="0" h="2" w="8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3792537" y="4315962"/>
              <a:ext cx="65088" cy="12700"/>
            </a:xfrm>
            <a:custGeom>
              <a:pathLst>
                <a:path extrusionOk="0" h="8" w="41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2363788" y="4328662"/>
              <a:ext cx="225425" cy="15875"/>
            </a:xfrm>
            <a:custGeom>
              <a:pathLst>
                <a:path extrusionOk="0" h="10" w="142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2509838" y="4331837"/>
              <a:ext cx="44450" cy="3175"/>
            </a:xfrm>
            <a:custGeom>
              <a:pathLst>
                <a:path extrusionOk="0" h="2" w="28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3224213" y="4328662"/>
              <a:ext cx="15875" cy="3175"/>
            </a:xfrm>
            <a:custGeom>
              <a:pathLst>
                <a:path extrusionOk="0" h="2" w="1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2155825" y="4328662"/>
              <a:ext cx="246062" cy="15875"/>
            </a:xfrm>
            <a:custGeom>
              <a:pathLst>
                <a:path extrusionOk="0" h="10" w="155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2538413" y="4312787"/>
              <a:ext cx="85725" cy="6350"/>
            </a:xfrm>
            <a:custGeom>
              <a:pathLst>
                <a:path extrusionOk="0" h="4" w="54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7788275" y="4290562"/>
              <a:ext cx="19050" cy="3175"/>
            </a:xfrm>
            <a:custGeom>
              <a:pathLst>
                <a:path extrusionOk="0" h="2" w="12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7581900" y="4287387"/>
              <a:ext cx="3175" cy="6350"/>
            </a:xfrm>
            <a:custGeom>
              <a:pathLst>
                <a:path extrusionOk="0" h="4" w="2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4556126" y="4335012"/>
              <a:ext cx="6350" cy="3175"/>
            </a:xfrm>
            <a:custGeom>
              <a:pathLst>
                <a:path extrusionOk="0" h="2" w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4530726" y="4338187"/>
              <a:ext cx="3175" cy="3175"/>
            </a:xfrm>
            <a:custGeom>
              <a:pathLst>
                <a:path extrusionOk="0" h="2" w="2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521201" y="4341362"/>
              <a:ext cx="9525" cy="3175"/>
            </a:xfrm>
            <a:custGeom>
              <a:pathLst>
                <a:path extrusionOk="0" h="2" w="6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546601" y="4338187"/>
              <a:ext cx="9525" cy="3175"/>
            </a:xfrm>
            <a:custGeom>
              <a:pathLst>
                <a:path extrusionOk="0" h="2" w="6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-7937" y="4255637"/>
              <a:ext cx="9134475" cy="2606675"/>
            </a:xfrm>
            <a:custGeom>
              <a:pathLst>
                <a:path extrusionOk="0" h="1642" w="5754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4533901" y="4328662"/>
              <a:ext cx="25400" cy="9525"/>
            </a:xfrm>
            <a:custGeom>
              <a:pathLst>
                <a:path extrusionOk="0" h="6" w="16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8315325" y="4306437"/>
              <a:ext cx="31750" cy="3175"/>
            </a:xfrm>
            <a:custGeom>
              <a:pathLst>
                <a:path extrusionOk="0" h="2" w="2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4794251" y="4319137"/>
              <a:ext cx="85725" cy="12700"/>
            </a:xfrm>
            <a:custGeom>
              <a:pathLst>
                <a:path extrusionOk="0" h="8" w="54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4587876" y="4315962"/>
              <a:ext cx="95250" cy="6350"/>
            </a:xfrm>
            <a:custGeom>
              <a:pathLst>
                <a:path extrusionOk="0" h="4" w="6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3863976" y="4328662"/>
              <a:ext cx="12700" cy="6350"/>
            </a:xfrm>
            <a:custGeom>
              <a:pathLst>
                <a:path extrusionOk="0" h="4" w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3738562" y="4315962"/>
              <a:ext cx="60325" cy="12700"/>
            </a:xfrm>
            <a:custGeom>
              <a:pathLst>
                <a:path extrusionOk="0" h="8" w="38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2894013" y="4344537"/>
              <a:ext cx="47625" cy="3175"/>
            </a:xfrm>
            <a:custGeom>
              <a:pathLst>
                <a:path extrusionOk="0" h="2" w="3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7213600" y="4290562"/>
              <a:ext cx="6350" cy="3175"/>
            </a:xfrm>
            <a:custGeom>
              <a:pathLst>
                <a:path extrusionOk="0" h="2" w="4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1787525" y="4331837"/>
              <a:ext cx="28575" cy="3175"/>
            </a:xfrm>
            <a:custGeom>
              <a:pathLst>
                <a:path extrusionOk="0" h="2" w="18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1816100" y="4335012"/>
              <a:ext cx="44450" cy="6350"/>
            </a:xfrm>
            <a:custGeom>
              <a:pathLst>
                <a:path extrusionOk="0" h="4" w="28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6" name="Shape 106"/>
          <p:cNvSpPr txBox="1"/>
          <p:nvPr>
            <p:ph idx="1" type="body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i="1" sz="2400">
                <a:solidFill>
                  <a:schemeClr val="lt2"/>
                </a:solidFill>
              </a:defRPr>
            </a:lvl1pPr>
          </a:lstStyle>
          <a:p/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0"/>
            <a:ext cx="9159875" cy="5148512"/>
            <a:chOff x="0" y="0"/>
            <a:chExt cx="5770" cy="4324"/>
          </a:xfrm>
        </p:grpSpPr>
        <p:sp>
          <p:nvSpPr>
            <p:cNvPr id="6" name="Shape 6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0" y="0"/>
              <a:ext cx="5760" cy="4324"/>
            </a:xfrm>
            <a:custGeom>
              <a:pathLst>
                <a:path extrusionOk="0" h="4138" w="562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0" y="3306"/>
                  </a:lnTo>
                  <a:lnTo>
                    <a:pt x="42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2" y="3240"/>
                  </a:lnTo>
                  <a:lnTo>
                    <a:pt x="160" y="3242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6" y="3306"/>
                  </a:lnTo>
                  <a:lnTo>
                    <a:pt x="194" y="3304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0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58" y="156"/>
                  </a:lnTo>
                  <a:lnTo>
                    <a:pt x="760" y="154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2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4" y="90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4" y="1536"/>
                  </a:lnTo>
                  <a:lnTo>
                    <a:pt x="952" y="1538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2" y="80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8" y="752"/>
                  </a:lnTo>
                  <a:lnTo>
                    <a:pt x="1144" y="768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4" y="2302"/>
                  </a:lnTo>
                  <a:lnTo>
                    <a:pt x="1540" y="2300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6" y="290"/>
                  </a:lnTo>
                  <a:lnTo>
                    <a:pt x="2658" y="288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4" y="72"/>
                  </a:lnTo>
                  <a:lnTo>
                    <a:pt x="2556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718" y="4114"/>
                  </a:lnTo>
                  <a:lnTo>
                    <a:pt x="269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30" y="50"/>
                  </a:lnTo>
                  <a:lnTo>
                    <a:pt x="2852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802" y="4114"/>
                  </a:lnTo>
                  <a:lnTo>
                    <a:pt x="2780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2" y="270"/>
                  </a:lnTo>
                  <a:lnTo>
                    <a:pt x="2870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2" y="1664"/>
                  </a:lnTo>
                  <a:lnTo>
                    <a:pt x="2990" y="1668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8" y="4092"/>
                  </a:lnTo>
                  <a:lnTo>
                    <a:pt x="3076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54" y="2182"/>
                  </a:lnTo>
                  <a:lnTo>
                    <a:pt x="3348" y="2190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0" y="4076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4" y="4008"/>
                  </a:lnTo>
                  <a:lnTo>
                    <a:pt x="4872" y="4010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6" y="3066"/>
                  </a:lnTo>
                  <a:lnTo>
                    <a:pt x="4944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24" y="3188"/>
                  </a:lnTo>
                  <a:lnTo>
                    <a:pt x="5018" y="3194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6"/>
                  </a:lnTo>
                  <a:lnTo>
                    <a:pt x="5584" y="788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2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lnTo>
                    <a:pt x="5528" y="3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" name="Shape 8"/>
          <p:cNvGrpSpPr/>
          <p:nvPr/>
        </p:nvGrpSpPr>
        <p:grpSpPr>
          <a:xfrm>
            <a:off x="3175" y="457200"/>
            <a:ext cx="8302625" cy="2840831"/>
            <a:chOff x="3175" y="609600"/>
            <a:chExt cx="8302625" cy="3787775"/>
          </a:xfrm>
        </p:grpSpPr>
        <p:sp>
          <p:nvSpPr>
            <p:cNvPr id="9" name="Shape 9"/>
            <p:cNvSpPr/>
            <p:nvPr/>
          </p:nvSpPr>
          <p:spPr>
            <a:xfrm>
              <a:off x="5470525" y="609600"/>
              <a:ext cx="654050" cy="314325"/>
            </a:xfrm>
            <a:custGeom>
              <a:pathLst>
                <a:path extrusionOk="0" h="198" w="412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5959475" y="717550"/>
              <a:ext cx="225425" cy="95250"/>
            </a:xfrm>
            <a:custGeom>
              <a:pathLst>
                <a:path extrusionOk="0" h="60" w="142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75200" y="2952750"/>
              <a:ext cx="60325" cy="15875"/>
            </a:xfrm>
            <a:custGeom>
              <a:pathLst>
                <a:path extrusionOk="0" h="10" w="38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6705600" y="622300"/>
              <a:ext cx="1600200" cy="771525"/>
            </a:xfrm>
            <a:custGeom>
              <a:pathLst>
                <a:path extrusionOk="0" h="486" w="1008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604000" y="2200275"/>
              <a:ext cx="200025" cy="15875"/>
            </a:xfrm>
            <a:custGeom>
              <a:pathLst>
                <a:path extrusionOk="0" h="10" w="126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530975" y="2206625"/>
              <a:ext cx="228600" cy="53975"/>
            </a:xfrm>
            <a:custGeom>
              <a:pathLst>
                <a:path extrusionOk="0" h="34" w="144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200775" y="2482850"/>
              <a:ext cx="444500" cy="66675"/>
            </a:xfrm>
            <a:custGeom>
              <a:pathLst>
                <a:path extrusionOk="0" h="42" w="28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6610350" y="2260600"/>
              <a:ext cx="107950" cy="19050"/>
            </a:xfrm>
            <a:custGeom>
              <a:pathLst>
                <a:path extrusionOk="0" h="12" w="68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880225" y="2025650"/>
              <a:ext cx="180975" cy="95250"/>
            </a:xfrm>
            <a:custGeom>
              <a:pathLst>
                <a:path extrusionOk="0" h="60" w="114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581775" y="1924050"/>
              <a:ext cx="533400" cy="104775"/>
            </a:xfrm>
            <a:custGeom>
              <a:pathLst>
                <a:path extrusionOk="0" h="66" w="336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661150" y="1730375"/>
              <a:ext cx="815975" cy="257175"/>
            </a:xfrm>
            <a:custGeom>
              <a:pathLst>
                <a:path extrusionOk="0" h="162" w="514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733800" y="3667125"/>
              <a:ext cx="139700" cy="31750"/>
            </a:xfrm>
            <a:custGeom>
              <a:pathLst>
                <a:path extrusionOk="0" h="20" w="88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175" y="812800"/>
              <a:ext cx="6886575" cy="3584575"/>
            </a:xfrm>
            <a:custGeom>
              <a:pathLst>
                <a:path extrusionOk="0" h="2258" w="4338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56" y="1110"/>
                  </a:lnTo>
                  <a:lnTo>
                    <a:pt x="942" y="1106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98" y="1770"/>
                  </a:lnTo>
                  <a:lnTo>
                    <a:pt x="1566" y="1766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2" name="Shape 22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chemistry.tutorvista.com/biochemistry/cholesterol-structure.html" TargetMode="External"/><Relationship Id="rId4" Type="http://schemas.openxmlformats.org/officeDocument/2006/relationships/hyperlink" Target="http://upload.wikimedia.org/wikipedia/commons/8/81/Ether_lipid.png" TargetMode="External"/><Relationship Id="rId10" Type="http://schemas.openxmlformats.org/officeDocument/2006/relationships/hyperlink" Target="http://time.com/96626/6-facts-about-saturated-fat-that-will-astound-you/" TargetMode="External"/><Relationship Id="rId9" Type="http://schemas.openxmlformats.org/officeDocument/2006/relationships/hyperlink" Target="http://dictionary.reference.com/browse/phospholipid" TargetMode="External"/><Relationship Id="rId5" Type="http://schemas.openxmlformats.org/officeDocument/2006/relationships/hyperlink" Target="https://www.boundless.com/biology/textbooks/boundless-biology-textbook/biological-macromolecules-3/lipids-55/steroids-301-11434/" TargetMode="External"/><Relationship Id="rId6" Type="http://schemas.openxmlformats.org/officeDocument/2006/relationships/hyperlink" Target="http://www.drugabuse.gov/publications/research-reports/anabolic-steroid-abuse/what-are-anabolic-steroids" TargetMode="External"/><Relationship Id="rId7" Type="http://schemas.openxmlformats.org/officeDocument/2006/relationships/hyperlink" Target="http://www.heart.org/HEARTORG/GettingHealthy/NutritionCenter/HealthyEating/Saturated-Fats_UCM_301110_Article.jsp" TargetMode="External"/><Relationship Id="rId8" Type="http://schemas.openxmlformats.org/officeDocument/2006/relationships/hyperlink" Target="http://iws.collin.edu/biopage/faculty/mcculloch/1406/outlines/chapter%208/5-1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7200">
                <a:latin typeface="Almendra"/>
                <a:ea typeface="Almendra"/>
                <a:cs typeface="Almendra"/>
                <a:sym typeface="Almendra"/>
              </a:rPr>
              <a:t>Lipids</a:t>
            </a:r>
          </a:p>
        </p:txBody>
      </p:sp>
      <p:sp>
        <p:nvSpPr>
          <p:cNvPr id="112" name="Shape 112"/>
          <p:cNvSpPr txBox="1"/>
          <p:nvPr>
            <p:ph idx="1" type="subTitle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i="0" lang="en" sz="2000">
                <a:latin typeface="Almendra"/>
                <a:ea typeface="Almendra"/>
                <a:cs typeface="Almendra"/>
                <a:sym typeface="Almendra"/>
              </a:rPr>
              <a:t>Hannah Chong, Sharyse Watanabe, Julia Liu</a:t>
            </a:r>
          </a:p>
          <a:p>
            <a:pPr>
              <a:spcBef>
                <a:spcPts val="0"/>
              </a:spcBef>
              <a:buNone/>
            </a:pPr>
            <a:r>
              <a:rPr i="0" lang="en" sz="2000">
                <a:latin typeface="Almendra"/>
                <a:ea typeface="Almendra"/>
                <a:cs typeface="Almendra"/>
                <a:sym typeface="Almendra"/>
              </a:rPr>
              <a:t>Christina Shimoda, Sarah Rhee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lmendra"/>
                <a:ea typeface="Almendra"/>
                <a:cs typeface="Almendra"/>
                <a:sym typeface="Almendra"/>
              </a:rPr>
              <a:t>Lipids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218600" y="1149725"/>
            <a:ext cx="6731399" cy="36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  <a:buFont typeface="Almendra"/>
            </a:pPr>
            <a:r>
              <a:rPr lang="en" sz="2000">
                <a:latin typeface="Almendra"/>
                <a:ea typeface="Almendra"/>
                <a:cs typeface="Almendra"/>
                <a:sym typeface="Almendra"/>
              </a:rPr>
              <a:t>A group of naturally occurring hydrophobic molecules </a:t>
            </a:r>
          </a:p>
          <a:p>
            <a:pPr indent="-228600" lvl="1" marL="914400" rtl="0">
              <a:spcBef>
                <a:spcPts val="0"/>
              </a:spcBef>
              <a:buSzPct val="100000"/>
              <a:buFont typeface="Almendra"/>
            </a:pPr>
            <a:r>
              <a:rPr lang="en" sz="2000">
                <a:latin typeface="Almendra"/>
                <a:ea typeface="Almendra"/>
                <a:cs typeface="Almendra"/>
                <a:sym typeface="Almendra"/>
              </a:rPr>
              <a:t>include fats, waxes, sterols, fat-soluble vitamins, phospholipids and others</a:t>
            </a:r>
          </a:p>
          <a:p>
            <a:pPr indent="-228600" lvl="0" marL="457200" rtl="0">
              <a:spcBef>
                <a:spcPts val="0"/>
              </a:spcBef>
              <a:buSzPct val="100000"/>
              <a:buFont typeface="Almendra"/>
            </a:pPr>
            <a:r>
              <a:rPr lang="en" sz="2000">
                <a:latin typeface="Almendra"/>
                <a:ea typeface="Almendra"/>
                <a:cs typeface="Almendra"/>
                <a:sym typeface="Almendra"/>
              </a:rPr>
              <a:t>Main function of lipids</a:t>
            </a:r>
          </a:p>
          <a:p>
            <a:pPr indent="-228600" lvl="1" marL="914400" rtl="0">
              <a:spcBef>
                <a:spcPts val="0"/>
              </a:spcBef>
              <a:buSzPct val="100000"/>
              <a:buFont typeface="Almendra"/>
            </a:pPr>
            <a:r>
              <a:rPr lang="en" sz="2000">
                <a:latin typeface="Almendra"/>
                <a:ea typeface="Almendra"/>
                <a:cs typeface="Almendra"/>
                <a:sym typeface="Almendra"/>
              </a:rPr>
              <a:t>Storing Energy</a:t>
            </a:r>
          </a:p>
          <a:p>
            <a:pPr indent="-228600" lvl="1" marL="914400" rtl="0">
              <a:spcBef>
                <a:spcPts val="0"/>
              </a:spcBef>
              <a:buSzPct val="100000"/>
              <a:buFont typeface="Almendra"/>
            </a:pPr>
            <a:r>
              <a:rPr lang="en" sz="2000">
                <a:latin typeface="Almendra"/>
                <a:ea typeface="Almendra"/>
                <a:cs typeface="Almendra"/>
                <a:sym typeface="Almendra"/>
              </a:rPr>
              <a:t>Signaling</a:t>
            </a:r>
          </a:p>
          <a:p>
            <a:pPr indent="-228600" lvl="1" marL="914400" rtl="0">
              <a:spcBef>
                <a:spcPts val="0"/>
              </a:spcBef>
              <a:buSzPct val="100000"/>
              <a:buFont typeface="Almendra"/>
            </a:pPr>
            <a:r>
              <a:rPr lang="en" sz="2000">
                <a:latin typeface="Almendra"/>
                <a:ea typeface="Almendra"/>
                <a:cs typeface="Almendra"/>
                <a:sym typeface="Almendra"/>
              </a:rPr>
              <a:t>Structural component of cell membranes</a:t>
            </a:r>
          </a:p>
          <a:p>
            <a:pPr indent="-228600" lvl="0" marL="457200" rtl="0">
              <a:spcBef>
                <a:spcPts val="0"/>
              </a:spcBef>
              <a:buSzPct val="100000"/>
              <a:buFont typeface="Almendra"/>
            </a:pPr>
            <a:r>
              <a:rPr lang="en" sz="2000">
                <a:latin typeface="Almendra"/>
                <a:ea typeface="Almendra"/>
                <a:cs typeface="Almendra"/>
                <a:sym typeface="Almendra"/>
              </a:rPr>
              <a:t>Monomers of lipids</a:t>
            </a:r>
          </a:p>
          <a:p>
            <a:pPr indent="-228600" lvl="1" marL="914400" rtl="0">
              <a:spcBef>
                <a:spcPts val="0"/>
              </a:spcBef>
              <a:buSzPct val="100000"/>
              <a:buFont typeface="Almendra"/>
            </a:pPr>
            <a:r>
              <a:rPr lang="en" sz="2000">
                <a:latin typeface="Almendra"/>
                <a:ea typeface="Almendra"/>
                <a:cs typeface="Almendra"/>
                <a:sym typeface="Almendra"/>
              </a:rPr>
              <a:t>glycerol</a:t>
            </a:r>
          </a:p>
          <a:p>
            <a:pPr indent="-228600" lvl="1" marL="914400">
              <a:spcBef>
                <a:spcPts val="0"/>
              </a:spcBef>
              <a:buSzPct val="100000"/>
              <a:buFont typeface="Almendra"/>
            </a:pPr>
            <a:r>
              <a:rPr lang="en" sz="2000">
                <a:latin typeface="Almendra"/>
                <a:ea typeface="Almendra"/>
                <a:cs typeface="Almendra"/>
                <a:sym typeface="Almendra"/>
              </a:rPr>
              <a:t>fatty acids</a:t>
            </a:r>
          </a:p>
        </p:txBody>
      </p:sp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89600" y="2922687"/>
            <a:ext cx="2274675" cy="1624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lmendra"/>
                <a:ea typeface="Almendra"/>
                <a:cs typeface="Almendra"/>
                <a:sym typeface="Almendra"/>
              </a:rPr>
              <a:t>Saturated Fats 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latin typeface="Almendra"/>
                <a:ea typeface="Almendra"/>
                <a:cs typeface="Almendra"/>
                <a:sym typeface="Almendra"/>
              </a:rPr>
              <a:t>Function: Increases blood cholesterol levels 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latin typeface="Almendra"/>
                <a:ea typeface="Almendra"/>
                <a:cs typeface="Almendra"/>
                <a:sym typeface="Almendra"/>
              </a:rPr>
              <a:t>Facts: 	1) solid at room temperature 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latin typeface="Almendra"/>
                <a:ea typeface="Almendra"/>
                <a:cs typeface="Almendra"/>
                <a:sym typeface="Almendra"/>
              </a:rPr>
              <a:t>			2) no double bonds 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latin typeface="Almendra"/>
                <a:ea typeface="Almendra"/>
                <a:cs typeface="Almendra"/>
                <a:sym typeface="Almendra"/>
              </a:rPr>
              <a:t>			3) “saturated” of hydrogen bonds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latin typeface="Almendra"/>
                <a:ea typeface="Almendra"/>
                <a:cs typeface="Almendra"/>
                <a:sym typeface="Almendra"/>
              </a:rPr>
              <a:t>			4) majority of saturated fats come from 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latin typeface="Almendra"/>
                <a:ea typeface="Almendra"/>
                <a:cs typeface="Almendra"/>
                <a:sym typeface="Almendra"/>
              </a:rPr>
              <a:t>		animal products ex. meat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lmendra"/>
                <a:ea typeface="Almendra"/>
                <a:cs typeface="Almendra"/>
                <a:sym typeface="Almendra"/>
              </a:rPr>
              <a:t>Unsaturated Fats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500"/>
              <a:t>triglyceride with at least one unsaturated fatty acid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500"/>
              <a:t>Function: supplies energy and maintains bodily functions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500"/>
              <a:t>Facts: 1) One of three nutrients (with protein and carbohydrates</a:t>
            </a:r>
          </a:p>
          <a:p>
            <a:pPr indent="457200" lvl="0" marL="914400" rtl="0">
              <a:spcBef>
                <a:spcPts val="0"/>
              </a:spcBef>
              <a:buNone/>
            </a:pPr>
            <a:r>
              <a:rPr lang="en" sz="2500"/>
              <a:t>2) Two types of healthy fats: monounsaturated and polyunsaturated</a:t>
            </a:r>
          </a:p>
          <a:p>
            <a:pPr indent="457200" lvl="0" marL="914400" rtl="0">
              <a:spcBef>
                <a:spcPts val="0"/>
              </a:spcBef>
              <a:buNone/>
            </a:pPr>
            <a:r>
              <a:rPr lang="en" sz="2500"/>
              <a:t>3) Omega-3, a polyunsaturated fat, lowers blood pressure and risk of heart disease</a:t>
            </a:r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28200" y="155625"/>
            <a:ext cx="3471924" cy="138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lmendra"/>
                <a:ea typeface="Almendra"/>
                <a:cs typeface="Almendra"/>
                <a:sym typeface="Almendra"/>
              </a:rPr>
              <a:t>Phospholipids 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3603725" y="1297775"/>
            <a:ext cx="5083199" cy="36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  <a:buFont typeface="Almendra"/>
            </a:pPr>
            <a:r>
              <a:rPr lang="en" sz="1600">
                <a:latin typeface="Almendra"/>
                <a:ea typeface="Almendra"/>
                <a:cs typeface="Almendra"/>
                <a:sym typeface="Almendra"/>
              </a:rPr>
              <a:t>A phospholipid is any of the compounds that include fatty acids, a phosphate group and a simple molecule of glycerol </a:t>
            </a:r>
          </a:p>
          <a:p>
            <a:pPr indent="-228600" lvl="0" marL="457200" rtl="0">
              <a:spcBef>
                <a:spcPts val="0"/>
              </a:spcBef>
              <a:buSzPct val="100000"/>
              <a:buFont typeface="Almendra"/>
            </a:pPr>
            <a:r>
              <a:rPr lang="en" sz="1600">
                <a:latin typeface="Almendra"/>
                <a:ea typeface="Almendra"/>
                <a:cs typeface="Almendra"/>
                <a:sym typeface="Almendra"/>
              </a:rPr>
              <a:t>The most important function of the phospholipids is to form the phospholipid bilayer that makes up all cell membranes. </a:t>
            </a:r>
          </a:p>
          <a:p>
            <a:pPr indent="-228600" lvl="1" marL="914400" rtl="0">
              <a:spcBef>
                <a:spcPts val="0"/>
              </a:spcBef>
              <a:buSzPct val="100000"/>
              <a:buFont typeface="Almendra"/>
            </a:pPr>
            <a:r>
              <a:rPr lang="en" sz="1600">
                <a:latin typeface="Almendra"/>
                <a:ea typeface="Almendra"/>
                <a:cs typeface="Almendra"/>
                <a:sym typeface="Almendra"/>
              </a:rPr>
              <a:t>The cell membrane must be flexible and plays an important role in allowing materials in and out of the cell membrane </a:t>
            </a:r>
          </a:p>
          <a:p>
            <a:pPr indent="-228600" lvl="0" marL="457200" rtl="0">
              <a:spcBef>
                <a:spcPts val="0"/>
              </a:spcBef>
              <a:buSzPct val="100000"/>
              <a:buFont typeface="Almendra"/>
            </a:pPr>
            <a:r>
              <a:rPr lang="en" sz="1600">
                <a:latin typeface="Almendra"/>
                <a:ea typeface="Almendra"/>
                <a:cs typeface="Almendra"/>
                <a:sym typeface="Almendra"/>
              </a:rPr>
              <a:t>A monomer of a phospholipid includes two fatty acids attached to one glycerol to form a diglycerides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>
              <a:latin typeface="Almendra"/>
              <a:ea typeface="Almendra"/>
              <a:cs typeface="Almendra"/>
              <a:sym typeface="Almendra"/>
            </a:endParaRPr>
          </a:p>
        </p:txBody>
      </p:sp>
      <p:pic>
        <p:nvPicPr>
          <p:cNvPr id="139" name="Shape 1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125" y="1648975"/>
            <a:ext cx="3577974" cy="268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lmendra"/>
                <a:ea typeface="Almendra"/>
                <a:cs typeface="Almendra"/>
                <a:sym typeface="Almendra"/>
              </a:rPr>
              <a:t>Cholesterol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4433675" y="594899"/>
            <a:ext cx="4307699" cy="3953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Almendra"/>
            </a:pPr>
            <a:r>
              <a:rPr lang="en">
                <a:latin typeface="Almendra"/>
                <a:ea typeface="Almendra"/>
                <a:cs typeface="Almendra"/>
                <a:sym typeface="Almendra"/>
              </a:rPr>
              <a:t>A waxy substance that comes from two sources: your body and food. </a:t>
            </a:r>
          </a:p>
          <a:p>
            <a:pPr indent="-228600" lvl="0" marL="457200" rtl="0">
              <a:spcBef>
                <a:spcPts val="0"/>
              </a:spcBef>
              <a:buFont typeface="Almendra"/>
            </a:pPr>
            <a:r>
              <a:rPr lang="en">
                <a:latin typeface="Almendra"/>
                <a:ea typeface="Almendra"/>
                <a:cs typeface="Almendra"/>
                <a:sym typeface="Almendra"/>
              </a:rPr>
              <a:t>used for structure and fluidity in cell membranes.</a:t>
            </a:r>
          </a:p>
          <a:p>
            <a:pPr indent="-228600" lvl="0" marL="457200" rtl="0">
              <a:spcBef>
                <a:spcPts val="0"/>
              </a:spcBef>
              <a:buFont typeface="Almendra"/>
            </a:pPr>
            <a:r>
              <a:rPr lang="en">
                <a:latin typeface="Almendra"/>
                <a:ea typeface="Almendra"/>
                <a:cs typeface="Almendra"/>
                <a:sym typeface="Almendra"/>
              </a:rPr>
              <a:t>compound found in most body tissues.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latin typeface="Almendra"/>
              <a:ea typeface="Almendra"/>
              <a:cs typeface="Almendra"/>
              <a:sym typeface="Almendra"/>
            </a:endParaRPr>
          </a:p>
        </p:txBody>
      </p:sp>
      <p:pic>
        <p:nvPicPr>
          <p:cNvPr id="146" name="Shape 1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1975" y="1714140"/>
            <a:ext cx="4167099" cy="22090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lmendra"/>
                <a:ea typeface="Almendra"/>
                <a:cs typeface="Almendra"/>
                <a:sym typeface="Almendra"/>
              </a:rPr>
              <a:t>Steroids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304800" y="1145375"/>
            <a:ext cx="6196500" cy="36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  <a:buFont typeface="Almendra"/>
            </a:pPr>
            <a:r>
              <a:rPr lang="en" sz="2000">
                <a:latin typeface="Almendra"/>
                <a:ea typeface="Almendra"/>
                <a:cs typeface="Almendra"/>
                <a:sym typeface="Almendra"/>
              </a:rPr>
              <a:t>Steroids are considered lipids because they are hydrophobic and insoluble in water but they are different structurally</a:t>
            </a:r>
          </a:p>
          <a:p>
            <a:pPr indent="-228600" lvl="0" marL="457200" rtl="0">
              <a:spcBef>
                <a:spcPts val="0"/>
              </a:spcBef>
              <a:buSzPct val="100000"/>
              <a:buFont typeface="Almendra"/>
            </a:pPr>
            <a:r>
              <a:rPr lang="en" sz="2000">
                <a:latin typeface="Almendra"/>
                <a:ea typeface="Almendra"/>
                <a:cs typeface="Almendra"/>
                <a:sym typeface="Almendra"/>
              </a:rPr>
              <a:t>Roles</a:t>
            </a:r>
          </a:p>
          <a:p>
            <a:pPr indent="-228600" lvl="1" marL="914400" rtl="0">
              <a:spcBef>
                <a:spcPts val="0"/>
              </a:spcBef>
              <a:buSzPct val="100000"/>
              <a:buFont typeface="Almendra"/>
            </a:pPr>
            <a:r>
              <a:rPr lang="en" sz="2000">
                <a:latin typeface="Almendra"/>
                <a:ea typeface="Almendra"/>
                <a:cs typeface="Almendra"/>
                <a:sym typeface="Almendra"/>
              </a:rPr>
              <a:t>Reproduction</a:t>
            </a:r>
          </a:p>
          <a:p>
            <a:pPr indent="-228600" lvl="1" marL="914400" rtl="0">
              <a:spcBef>
                <a:spcPts val="0"/>
              </a:spcBef>
              <a:buSzPct val="100000"/>
              <a:buFont typeface="Almendra"/>
            </a:pPr>
            <a:r>
              <a:rPr lang="en" sz="2000">
                <a:latin typeface="Almendra"/>
                <a:ea typeface="Almendra"/>
                <a:cs typeface="Almendra"/>
                <a:sym typeface="Almendra"/>
              </a:rPr>
              <a:t>Absorption</a:t>
            </a:r>
          </a:p>
          <a:p>
            <a:pPr indent="-228600" lvl="1" marL="914400" rtl="0">
              <a:spcBef>
                <a:spcPts val="0"/>
              </a:spcBef>
              <a:buSzPct val="100000"/>
              <a:buFont typeface="Almendra"/>
            </a:pPr>
            <a:r>
              <a:rPr lang="en" sz="2000">
                <a:latin typeface="Almendra"/>
                <a:ea typeface="Almendra"/>
                <a:cs typeface="Almendra"/>
                <a:sym typeface="Almendra"/>
              </a:rPr>
              <a:t>Metabolism regulation</a:t>
            </a:r>
          </a:p>
          <a:p>
            <a:pPr indent="-228600" lvl="1" marL="914400" rtl="0">
              <a:spcBef>
                <a:spcPts val="0"/>
              </a:spcBef>
              <a:buSzPct val="100000"/>
              <a:buFont typeface="Almendra"/>
            </a:pPr>
            <a:r>
              <a:rPr lang="en" sz="2000">
                <a:latin typeface="Almendra"/>
                <a:ea typeface="Almendra"/>
                <a:cs typeface="Almendra"/>
                <a:sym typeface="Almendra"/>
              </a:rPr>
              <a:t>Brain activity</a:t>
            </a:r>
          </a:p>
          <a:p>
            <a:pPr indent="-228600" lvl="0" marL="457200">
              <a:spcBef>
                <a:spcPts val="0"/>
              </a:spcBef>
              <a:buSzPct val="100000"/>
              <a:buFont typeface="Almendra"/>
            </a:pPr>
            <a:r>
              <a:rPr lang="en" sz="2000">
                <a:latin typeface="Almendra"/>
                <a:ea typeface="Almendra"/>
                <a:cs typeface="Almendra"/>
                <a:sym typeface="Almendra"/>
              </a:rPr>
              <a:t>Steroids that are used for athletic purposes are called anabolic steroids and are related to male testosterone</a:t>
            </a:r>
          </a:p>
        </p:txBody>
      </p:sp>
      <p:pic>
        <p:nvPicPr>
          <p:cNvPr id="153" name="Shape 153"/>
          <p:cNvPicPr preferRelativeResize="0"/>
          <p:nvPr/>
        </p:nvPicPr>
        <p:blipFill rotWithShape="1">
          <a:blip r:embed="rId3">
            <a:alphaModFix/>
          </a:blip>
          <a:srcRect b="0" l="0" r="57215" t="0"/>
          <a:stretch/>
        </p:blipFill>
        <p:spPr>
          <a:xfrm>
            <a:off x="6501299" y="1357799"/>
            <a:ext cx="2551049" cy="2245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lmendra"/>
                <a:ea typeface="Almendra"/>
                <a:cs typeface="Almendra"/>
                <a:sym typeface="Almendra"/>
              </a:rPr>
              <a:t>Works Cited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457200" y="1145380"/>
            <a:ext cx="8229600" cy="36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latin typeface="Almendra"/>
                <a:ea typeface="Almendra"/>
                <a:cs typeface="Almendra"/>
                <a:sym typeface="Almendra"/>
              </a:rPr>
              <a:t>https://en.wikipedia.org/wiki/Lipid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latin typeface="Almendra"/>
                <a:ea typeface="Almendra"/>
                <a:cs typeface="Almendra"/>
                <a:sym typeface="Almendra"/>
                <a:hlinkClick r:id="rId3"/>
              </a:rPr>
              <a:t>http://chemistry.tutorvista.com/biochemistry/cholesterol-structure.html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latin typeface="Almendra"/>
                <a:ea typeface="Almendra"/>
                <a:cs typeface="Almendra"/>
                <a:sym typeface="Almendra"/>
                <a:hlinkClick r:id="rId4"/>
              </a:rPr>
              <a:t>http://upload.wikimedia.org/wikipedia/commons/8/81/Ether_lipid.png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latin typeface="Almendra"/>
                <a:ea typeface="Almendra"/>
                <a:cs typeface="Almendra"/>
                <a:sym typeface="Almendra"/>
                <a:hlinkClick r:id="rId5"/>
              </a:rPr>
              <a:t>https://www.boundless.com/biology/textbooks/boundless-biology-textbook/biological-macromolecules-3/lipids-55/steroids-301-11434/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latin typeface="Almendra"/>
                <a:ea typeface="Almendra"/>
                <a:cs typeface="Almendra"/>
                <a:sym typeface="Almendra"/>
                <a:hlinkClick r:id="rId6"/>
              </a:rPr>
              <a:t>http://www.drugabuse.gov/publications/research-reports/anabolic-steroid-abuse/what-are-anabolic-steroids</a:t>
            </a:r>
          </a:p>
          <a:p>
            <a:pPr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latin typeface="Almendra"/>
                <a:ea typeface="Almendra"/>
                <a:cs typeface="Almendra"/>
                <a:sym typeface="Almendra"/>
                <a:hlinkClick r:id="rId7"/>
              </a:rPr>
              <a:t>http://www.heart.org/HEARTORG/GettingHealthy/NutritionCenter/HealthyEating/Saturated-Fats_UCM_301110_Article.jsp</a:t>
            </a:r>
          </a:p>
          <a:p>
            <a:pPr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latin typeface="Almendra"/>
                <a:ea typeface="Almendra"/>
                <a:cs typeface="Almendra"/>
                <a:sym typeface="Almendra"/>
                <a:hlinkClick r:id="rId8"/>
              </a:rPr>
              <a:t>http://iws.collin.edu/biopage/faculty/mcculloch/1406/outlines/chapter%208/5-12.jpg</a:t>
            </a:r>
            <a:r>
              <a:rPr lang="en" sz="1400">
                <a:latin typeface="Almendra"/>
                <a:ea typeface="Almendra"/>
                <a:cs typeface="Almendra"/>
                <a:sym typeface="Almendra"/>
              </a:rPr>
              <a:t> </a:t>
            </a:r>
          </a:p>
          <a:p>
            <a:pPr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latin typeface="Almendra"/>
                <a:ea typeface="Almendra"/>
                <a:cs typeface="Almendra"/>
                <a:sym typeface="Almendra"/>
                <a:hlinkClick r:id="rId9"/>
              </a:rPr>
              <a:t>http://dictionary.reference.com/browse/phospholipid</a:t>
            </a:r>
            <a:r>
              <a:rPr lang="en" sz="1400">
                <a:latin typeface="Almendra"/>
                <a:ea typeface="Almendra"/>
                <a:cs typeface="Almendra"/>
                <a:sym typeface="Almendra"/>
              </a:rPr>
              <a:t> </a:t>
            </a:r>
          </a:p>
          <a:p>
            <a:pPr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latin typeface="Almendra"/>
                <a:ea typeface="Almendra"/>
                <a:cs typeface="Almendra"/>
                <a:sym typeface="Almendra"/>
                <a:hlinkClick r:id="rId10"/>
              </a:rPr>
              <a:t>http://time.com/96626/6-facts-about-saturated-fat-that-will-astound-you/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>
              <a:latin typeface="Almendra"/>
              <a:ea typeface="Almendra"/>
              <a:cs typeface="Almendra"/>
              <a:sym typeface="Almendra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>
              <a:latin typeface="Almendra"/>
              <a:ea typeface="Almendra"/>
              <a:cs typeface="Almendra"/>
              <a:sym typeface="Almendra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