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BF7D7E40-A185-4DC3-8296-217C53F51B7E}">
  <a:tblStyle styleId="{BF7D7E40-A185-4DC3-8296-217C53F51B7E}"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 name="Shape 33"/>
        <p:cNvGrpSpPr/>
        <p:nvPr/>
      </p:nvGrpSpPr>
      <p:grpSpPr>
        <a:xfrm>
          <a:off x="0" y="0"/>
          <a:ext cx="0" cy="0"/>
          <a:chOff x="0" y="0"/>
          <a:chExt cx="0" cy="0"/>
        </a:xfrm>
      </p:grpSpPr>
      <p:sp>
        <p:nvSpPr>
          <p:cNvPr id="34" name="Shape 3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5" name="Shape 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3" name="Shape 4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idx="1" type="subTitle"/>
          </p:nvPr>
        </p:nvSpPr>
        <p:spPr>
          <a:xfrm>
            <a:off x="685800" y="2840053"/>
            <a:ext cx="7772400" cy="784799"/>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0" name="Shape 10"/>
          <p:cNvSpPr txBox="1"/>
          <p:nvPr>
            <p:ph type="ctrTitle"/>
          </p:nvPr>
        </p:nvSpPr>
        <p:spPr>
          <a:xfrm>
            <a:off x="685800" y="1583342"/>
            <a:ext cx="7772400" cy="11597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1" name="Shape 11"/>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Clr>
                <a:schemeClr val="dk1"/>
              </a:buClr>
              <a:buSzPct val="100000"/>
              <a:buNone/>
              <a:defRPr sz="1800">
                <a:solidFill>
                  <a:schemeClr val="dk1"/>
                </a:solidFill>
              </a:defRPr>
            </a:lvl1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5.png"/><Relationship Id="rId4" Type="http://schemas.openxmlformats.org/officeDocument/2006/relationships/hyperlink" Target="http://www.uic.edu/classes/bios/bios100/lecturesf04am/tRNA.gi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0.png"/><Relationship Id="rId4" Type="http://schemas.openxmlformats.org/officeDocument/2006/relationships/image" Target="../media/image03.png"/><Relationship Id="rId5" Type="http://schemas.openxmlformats.org/officeDocument/2006/relationships/image" Target="../media/image04.png"/><Relationship Id="rId6" Type="http://schemas.openxmlformats.org/officeDocument/2006/relationships/image" Target="../media/image01.png"/><Relationship Id="rId7"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noFill/>
      </p:bgPr>
    </p:bg>
    <p:spTree>
      <p:nvGrpSpPr>
        <p:cNvPr id="29" name="Shape 29"/>
        <p:cNvGrpSpPr/>
        <p:nvPr/>
      </p:nvGrpSpPr>
      <p:grpSpPr>
        <a:xfrm>
          <a:off x="0" y="0"/>
          <a:ext cx="0" cy="0"/>
          <a:chOff x="0" y="0"/>
          <a:chExt cx="0" cy="0"/>
        </a:xfrm>
      </p:grpSpPr>
      <p:sp>
        <p:nvSpPr>
          <p:cNvPr id="30" name="Shape 30"/>
          <p:cNvSpPr txBox="1"/>
          <p:nvPr>
            <p:ph type="ctrTitle"/>
          </p:nvPr>
        </p:nvSpPr>
        <p:spPr>
          <a:xfrm>
            <a:off x="685800" y="1991842"/>
            <a:ext cx="7772400" cy="1159799"/>
          </a:xfrm>
          <a:prstGeom prst="rect">
            <a:avLst/>
          </a:prstGeom>
        </p:spPr>
        <p:txBody>
          <a:bodyPr anchorCtr="0" anchor="b" bIns="91425" lIns="91425" rIns="91425" tIns="91425">
            <a:noAutofit/>
          </a:bodyPr>
          <a:lstStyle/>
          <a:p>
            <a:pPr>
              <a:spcBef>
                <a:spcPts val="0"/>
              </a:spcBef>
              <a:buNone/>
            </a:pPr>
            <a:r>
              <a:rPr lang="en">
                <a:solidFill>
                  <a:srgbClr val="4C1130"/>
                </a:solidFill>
                <a:latin typeface="Ubuntu"/>
                <a:ea typeface="Ubuntu"/>
                <a:cs typeface="Ubuntu"/>
                <a:sym typeface="Ubuntu"/>
              </a:rPr>
              <a:t>Nucleic Acids</a:t>
            </a:r>
          </a:p>
        </p:txBody>
      </p:sp>
      <p:sp>
        <p:nvSpPr>
          <p:cNvPr id="31" name="Shape 31"/>
          <p:cNvSpPr txBox="1"/>
          <p:nvPr>
            <p:ph idx="1" type="subTitle"/>
          </p:nvPr>
        </p:nvSpPr>
        <p:spPr>
          <a:xfrm>
            <a:off x="685800" y="3411253"/>
            <a:ext cx="7772400" cy="784799"/>
          </a:xfrm>
          <a:prstGeom prst="rect">
            <a:avLst/>
          </a:prstGeom>
        </p:spPr>
        <p:txBody>
          <a:bodyPr anchorCtr="0" anchor="t" bIns="91425" lIns="91425" rIns="91425" tIns="91425">
            <a:noAutofit/>
          </a:bodyPr>
          <a:lstStyle/>
          <a:p>
            <a:pPr>
              <a:spcBef>
                <a:spcPts val="0"/>
              </a:spcBef>
              <a:buNone/>
            </a:pPr>
            <a:r>
              <a:rPr lang="en" sz="2400">
                <a:solidFill>
                  <a:srgbClr val="FF0000"/>
                </a:solidFill>
              </a:rPr>
              <a:t>William Fu,</a:t>
            </a:r>
            <a:r>
              <a:rPr lang="en" sz="2400">
                <a:solidFill>
                  <a:srgbClr val="00FF00"/>
                </a:solidFill>
              </a:rPr>
              <a:t> Chris Motia,</a:t>
            </a:r>
            <a:r>
              <a:rPr lang="en" sz="2400"/>
              <a:t> </a:t>
            </a:r>
            <a:r>
              <a:rPr lang="en" sz="2400">
                <a:solidFill>
                  <a:srgbClr val="0000FF"/>
                </a:solidFill>
              </a:rPr>
              <a:t>Albert Zhai,</a:t>
            </a:r>
            <a:r>
              <a:rPr lang="en" sz="2400"/>
              <a:t> </a:t>
            </a:r>
            <a:r>
              <a:rPr lang="en" sz="2400">
                <a:solidFill>
                  <a:srgbClr val="999999"/>
                </a:solidFill>
              </a:rPr>
              <a:t>Woojoo Jung</a:t>
            </a:r>
          </a:p>
        </p:txBody>
      </p:sp>
      <p:sp>
        <p:nvSpPr>
          <p:cNvPr id="32" name="Shape 32"/>
          <p:cNvSpPr/>
          <p:nvPr/>
        </p:nvSpPr>
        <p:spPr>
          <a:xfrm>
            <a:off x="454750" y="3151650"/>
            <a:ext cx="8452296" cy="150875"/>
          </a:xfrm>
          <a:prstGeom prst="cloud">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x="0" y="0"/>
          <a:ext cx="0" cy="0"/>
          <a:chOff x="0" y="0"/>
          <a:chExt cx="0" cy="0"/>
        </a:xfrm>
      </p:grpSpPr>
      <p:sp>
        <p:nvSpPr>
          <p:cNvPr id="37" name="Shape 37"/>
          <p:cNvSpPr txBox="1"/>
          <p:nvPr>
            <p:ph type="title"/>
          </p:nvPr>
        </p:nvSpPr>
        <p:spPr>
          <a:xfrm>
            <a:off x="457200" y="205978"/>
            <a:ext cx="8229600" cy="857400"/>
          </a:xfrm>
          <a:prstGeom prst="rect">
            <a:avLst/>
          </a:prstGeom>
        </p:spPr>
        <p:txBody>
          <a:bodyPr anchorCtr="0" anchor="b" bIns="91425" lIns="91425" rIns="91425" tIns="91425">
            <a:noAutofit/>
          </a:bodyPr>
          <a:lstStyle/>
          <a:p>
            <a:pPr algn="ctr">
              <a:spcBef>
                <a:spcPts val="0"/>
              </a:spcBef>
              <a:buNone/>
            </a:pPr>
            <a:r>
              <a:rPr b="0" lang="en" sz="3000">
                <a:solidFill>
                  <a:srgbClr val="000000"/>
                </a:solidFill>
              </a:rPr>
              <a:t>t.R.N.A.</a:t>
            </a:r>
            <a:r>
              <a:rPr b="0" lang="en" sz="1200">
                <a:solidFill>
                  <a:srgbClr val="000000"/>
                </a:solidFill>
              </a:rPr>
              <a:t> </a:t>
            </a:r>
          </a:p>
        </p:txBody>
      </p:sp>
      <p:sp>
        <p:nvSpPr>
          <p:cNvPr id="38" name="Shape 38"/>
          <p:cNvSpPr txBox="1"/>
          <p:nvPr>
            <p:ph idx="1" type="body"/>
          </p:nvPr>
        </p:nvSpPr>
        <p:spPr>
          <a:xfrm>
            <a:off x="457200" y="1200150"/>
            <a:ext cx="4115699" cy="3725699"/>
          </a:xfrm>
          <a:prstGeom prst="rect">
            <a:avLst/>
          </a:prstGeom>
        </p:spPr>
        <p:txBody>
          <a:bodyPr anchorCtr="0" anchor="t" bIns="91425" lIns="91425" rIns="91425" tIns="91425">
            <a:noAutofit/>
          </a:bodyPr>
          <a:lstStyle/>
          <a:p>
            <a:pPr rtl="0">
              <a:spcBef>
                <a:spcPts val="0"/>
              </a:spcBef>
              <a:buNone/>
            </a:pPr>
            <a:r>
              <a:rPr lang="en" sz="1800"/>
              <a:t>-Transfer R.N.A that bonds using the anticodon loop to read messenger R.N.A</a:t>
            </a:r>
          </a:p>
          <a:p>
            <a:pPr rtl="0">
              <a:spcBef>
                <a:spcPts val="0"/>
              </a:spcBef>
              <a:buNone/>
            </a:pPr>
            <a:r>
              <a:rPr lang="en" sz="1800"/>
              <a:t>-</a:t>
            </a:r>
            <a:r>
              <a:rPr lang="en" sz="1200">
                <a:solidFill>
                  <a:srgbClr val="222222"/>
                </a:solidFill>
              </a:rPr>
              <a:t> </a:t>
            </a:r>
            <a:r>
              <a:rPr lang="en" sz="1800"/>
              <a:t>TRNA brings protein subunits (amino acids) to the ribosome, where proteins are constructed.</a:t>
            </a:r>
          </a:p>
          <a:p>
            <a:pPr lvl="0">
              <a:spcBef>
                <a:spcPts val="0"/>
              </a:spcBef>
              <a:buClr>
                <a:schemeClr val="dk1"/>
              </a:buClr>
              <a:buSzPct val="61111"/>
              <a:buFont typeface="Arial"/>
              <a:buNone/>
            </a:pPr>
            <a:r>
              <a:rPr lang="en" sz="1800">
                <a:solidFill>
                  <a:schemeClr val="dk1"/>
                </a:solidFill>
              </a:rPr>
              <a:t>-4 Nucleotides: Adenine, Guanine, Uracil, Cytosine.</a:t>
            </a:r>
          </a:p>
        </p:txBody>
      </p:sp>
      <p:pic>
        <p:nvPicPr>
          <p:cNvPr id="39" name="Shape 39"/>
          <p:cNvPicPr preferRelativeResize="0"/>
          <p:nvPr/>
        </p:nvPicPr>
        <p:blipFill>
          <a:blip r:embed="rId3">
            <a:alphaModFix/>
          </a:blip>
          <a:stretch>
            <a:fillRect/>
          </a:stretch>
        </p:blipFill>
        <p:spPr>
          <a:xfrm>
            <a:off x="5789362" y="1153475"/>
            <a:ext cx="2105025" cy="2495550"/>
          </a:xfrm>
          <a:prstGeom prst="rect">
            <a:avLst/>
          </a:prstGeom>
          <a:noFill/>
          <a:ln>
            <a:noFill/>
          </a:ln>
        </p:spPr>
      </p:pic>
      <p:sp>
        <p:nvSpPr>
          <p:cNvPr id="40" name="Shape 40"/>
          <p:cNvSpPr txBox="1"/>
          <p:nvPr/>
        </p:nvSpPr>
        <p:spPr>
          <a:xfrm>
            <a:off x="5068425" y="3912150"/>
            <a:ext cx="3694200" cy="428100"/>
          </a:xfrm>
          <a:prstGeom prst="rect">
            <a:avLst/>
          </a:prstGeom>
          <a:noFill/>
          <a:ln>
            <a:noFill/>
          </a:ln>
        </p:spPr>
        <p:txBody>
          <a:bodyPr anchorCtr="0" anchor="t" bIns="91425" lIns="91425" rIns="91425" tIns="91425">
            <a:noAutofit/>
          </a:bodyPr>
          <a:lstStyle/>
          <a:p>
            <a:pPr rtl="0">
              <a:spcBef>
                <a:spcPts val="0"/>
              </a:spcBef>
              <a:buNone/>
            </a:pPr>
            <a:r>
              <a:rPr lang="en" sz="1000" u="sng">
                <a:solidFill>
                  <a:schemeClr val="hlink"/>
                </a:solidFill>
                <a:hlinkClick r:id="rId4"/>
              </a:rPr>
              <a:t>http://www.uic.edu/classes/bios/bios100/lecturesf04am/tRNA.gif</a:t>
            </a:r>
          </a:p>
          <a:p>
            <a:pPr>
              <a:spcBef>
                <a:spcPts val="0"/>
              </a:spcBef>
              <a:buNone/>
            </a:pPr>
            <a:r>
              <a:t/>
            </a:r>
            <a:endParaRPr sz="10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x="0" y="0"/>
          <a:ext cx="0" cy="0"/>
          <a:chOff x="0" y="0"/>
          <a:chExt cx="0" cy="0"/>
        </a:xfrm>
      </p:grpSpPr>
      <p:sp>
        <p:nvSpPr>
          <p:cNvPr id="45" name="Shape 4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m.R.N.A. (messenger)</a:t>
            </a:r>
          </a:p>
        </p:txBody>
      </p:sp>
      <p:sp>
        <p:nvSpPr>
          <p:cNvPr id="46" name="Shape 46"/>
          <p:cNvSpPr txBox="1"/>
          <p:nvPr>
            <p:ph idx="1" type="body"/>
          </p:nvPr>
        </p:nvSpPr>
        <p:spPr>
          <a:xfrm>
            <a:off x="457200" y="886525"/>
            <a:ext cx="5669399" cy="3043200"/>
          </a:xfrm>
          <a:prstGeom prst="rect">
            <a:avLst/>
          </a:prstGeom>
        </p:spPr>
        <p:txBody>
          <a:bodyPr anchorCtr="0" anchor="t" bIns="91425" lIns="91425" rIns="91425" tIns="91425">
            <a:noAutofit/>
          </a:bodyPr>
          <a:lstStyle/>
          <a:p>
            <a:pPr rtl="0">
              <a:spcBef>
                <a:spcPts val="0"/>
              </a:spcBef>
              <a:buNone/>
            </a:pPr>
            <a:r>
              <a:rPr lang="en" sz="1800"/>
              <a:t>-The result of DNA splitting into two strands and then being processed in the nucleus.</a:t>
            </a:r>
          </a:p>
          <a:p>
            <a:pPr rtl="0">
              <a:spcBef>
                <a:spcPts val="0"/>
              </a:spcBef>
              <a:buNone/>
            </a:pPr>
            <a:r>
              <a:rPr lang="en" sz="1800"/>
              <a:t>-Its function is to transfer genetic data, which tells the amino acids sequences of proteins. from the DNA to the ribosome.</a:t>
            </a:r>
          </a:p>
          <a:p>
            <a:pPr>
              <a:spcBef>
                <a:spcPts val="0"/>
              </a:spcBef>
              <a:buNone/>
            </a:pPr>
            <a:r>
              <a:rPr lang="en" sz="1800"/>
              <a:t>-4 Nucleotides: Adenine, Guanine, Uracil, Cytosine.</a:t>
            </a:r>
          </a:p>
        </p:txBody>
      </p:sp>
      <p:pic>
        <p:nvPicPr>
          <p:cNvPr id="47" name="Shape 47"/>
          <p:cNvPicPr preferRelativeResize="0"/>
          <p:nvPr/>
        </p:nvPicPr>
        <p:blipFill rotWithShape="1">
          <a:blip r:embed="rId3">
            <a:alphaModFix/>
          </a:blip>
          <a:srcRect b="3493" l="0" r="0" t="0"/>
          <a:stretch/>
        </p:blipFill>
        <p:spPr>
          <a:xfrm>
            <a:off x="6419476" y="205975"/>
            <a:ext cx="1624548" cy="2501399"/>
          </a:xfrm>
          <a:prstGeom prst="rect">
            <a:avLst/>
          </a:prstGeom>
          <a:noFill/>
          <a:ln>
            <a:noFill/>
          </a:ln>
        </p:spPr>
      </p:pic>
      <p:sp>
        <p:nvSpPr>
          <p:cNvPr id="48" name="Shape 48"/>
          <p:cNvSpPr txBox="1"/>
          <p:nvPr/>
        </p:nvSpPr>
        <p:spPr>
          <a:xfrm>
            <a:off x="6329725" y="1566550"/>
            <a:ext cx="2068799" cy="2501400"/>
          </a:xfrm>
          <a:prstGeom prst="rect">
            <a:avLst/>
          </a:prstGeom>
          <a:noFill/>
          <a:ln>
            <a:noFill/>
          </a:ln>
        </p:spPr>
        <p:txBody>
          <a:bodyPr anchorCtr="0" anchor="ctr" bIns="91425" lIns="91425" rIns="91425" tIns="91425">
            <a:noAutofit/>
          </a:bodyPr>
          <a:lstStyle/>
          <a:p>
            <a:pPr lvl="0" rtl="0">
              <a:spcBef>
                <a:spcPts val="0"/>
              </a:spcBef>
              <a:buNone/>
            </a:pPr>
            <a:r>
              <a:rPr lang="en" sz="900"/>
              <a:t>http://www.biologycorner.com/bio2/genetics/notes_DNA.html</a:t>
            </a:r>
          </a:p>
        </p:txBody>
      </p:sp>
      <p:graphicFrame>
        <p:nvGraphicFramePr>
          <p:cNvPr id="49" name="Shape 49"/>
          <p:cNvGraphicFramePr/>
          <p:nvPr/>
        </p:nvGraphicFramePr>
        <p:xfrm>
          <a:off x="457200" y="3053225"/>
          <a:ext cx="3000000" cy="3000000"/>
        </p:xfrm>
        <a:graphic>
          <a:graphicData uri="http://schemas.openxmlformats.org/drawingml/2006/table">
            <a:tbl>
              <a:tblPr>
                <a:noFill/>
                <a:tableStyleId>{BF7D7E40-A185-4DC3-8296-217C53F51B7E}</a:tableStyleId>
              </a:tblPr>
              <a:tblGrid>
                <a:gridCol w="4195775"/>
                <a:gridCol w="4195775"/>
              </a:tblGrid>
              <a:tr h="904500">
                <a:tc>
                  <a:txBody>
                    <a:bodyPr>
                      <a:noAutofit/>
                    </a:bodyPr>
                    <a:lstStyle/>
                    <a:p>
                      <a:pPr rtl="0">
                        <a:spcBef>
                          <a:spcPts val="0"/>
                        </a:spcBef>
                        <a:buNone/>
                      </a:pPr>
                      <a:r>
                        <a:rPr lang="en"/>
                        <a:t>Adenine</a:t>
                      </a:r>
                    </a:p>
                    <a:p>
                      <a:pPr rtl="0">
                        <a:spcBef>
                          <a:spcPts val="0"/>
                        </a:spcBef>
                        <a:buNone/>
                      </a:pPr>
                      <a:r>
                        <a:rPr lang="en"/>
                        <a:t>&gt;A purine nucleobase and pairs with U.</a:t>
                      </a:r>
                    </a:p>
                    <a:p>
                      <a:pPr>
                        <a:spcBef>
                          <a:spcPts val="0"/>
                        </a:spcBef>
                        <a:buNone/>
                      </a:pPr>
                      <a:r>
                        <a:rPr lang="en"/>
                        <a:t>&gt;Forms ATP with phosphate and ribose.</a:t>
                      </a:r>
                    </a:p>
                  </a:txBody>
                  <a:tcPr marT="91425" marB="91425" marR="91425" marL="91425"/>
                </a:tc>
                <a:tc>
                  <a:txBody>
                    <a:bodyPr>
                      <a:noAutofit/>
                    </a:bodyPr>
                    <a:lstStyle/>
                    <a:p>
                      <a:pPr rtl="0">
                        <a:spcBef>
                          <a:spcPts val="0"/>
                        </a:spcBef>
                        <a:buNone/>
                      </a:pPr>
                      <a:r>
                        <a:rPr lang="en"/>
                        <a:t>Guanine</a:t>
                      </a:r>
                    </a:p>
                    <a:p>
                      <a:pPr rtl="0">
                        <a:spcBef>
                          <a:spcPts val="0"/>
                        </a:spcBef>
                        <a:buNone/>
                      </a:pPr>
                      <a:r>
                        <a:rPr lang="en"/>
                        <a:t>&gt;The other purine nucleobase.</a:t>
                      </a:r>
                    </a:p>
                    <a:p>
                      <a:pPr>
                        <a:spcBef>
                          <a:spcPts val="0"/>
                        </a:spcBef>
                        <a:buNone/>
                      </a:pPr>
                      <a:r>
                        <a:rPr lang="en"/>
                        <a:t>&gt;Easily hydrolyzed and oxidized.</a:t>
                      </a:r>
                    </a:p>
                  </a:txBody>
                  <a:tcPr marT="91425" marB="91425" marR="91425" marL="91425"/>
                </a:tc>
              </a:tr>
              <a:tr h="940600">
                <a:tc>
                  <a:txBody>
                    <a:bodyPr>
                      <a:noAutofit/>
                    </a:bodyPr>
                    <a:lstStyle/>
                    <a:p>
                      <a:pPr rtl="0">
                        <a:spcBef>
                          <a:spcPts val="0"/>
                        </a:spcBef>
                        <a:buNone/>
                      </a:pPr>
                      <a:r>
                        <a:rPr lang="en"/>
                        <a:t>Cytosine</a:t>
                      </a:r>
                    </a:p>
                    <a:p>
                      <a:pPr rtl="0">
                        <a:spcBef>
                          <a:spcPts val="0"/>
                        </a:spcBef>
                        <a:buNone/>
                      </a:pPr>
                      <a:r>
                        <a:rPr lang="en"/>
                        <a:t>&gt;Cofactor of enzymes and ATP.</a:t>
                      </a:r>
                    </a:p>
                    <a:p>
                      <a:pPr>
                        <a:spcBef>
                          <a:spcPts val="0"/>
                        </a:spcBef>
                        <a:buNone/>
                      </a:pPr>
                      <a:r>
                        <a:rPr lang="en"/>
                        <a:t>&gt;Pyrimidine derived, pairs with G.</a:t>
                      </a:r>
                    </a:p>
                  </a:txBody>
                  <a:tcPr marT="91425" marB="91425" marR="91425" marL="91425"/>
                </a:tc>
                <a:tc>
                  <a:txBody>
                    <a:bodyPr>
                      <a:noAutofit/>
                    </a:bodyPr>
                    <a:lstStyle/>
                    <a:p>
                      <a:pPr rtl="0">
                        <a:spcBef>
                          <a:spcPts val="0"/>
                        </a:spcBef>
                        <a:buNone/>
                      </a:pPr>
                      <a:r>
                        <a:rPr lang="en"/>
                        <a:t>Uracil</a:t>
                      </a:r>
                    </a:p>
                    <a:p>
                      <a:pPr rtl="0">
                        <a:spcBef>
                          <a:spcPts val="0"/>
                        </a:spcBef>
                        <a:buNone/>
                      </a:pPr>
                      <a:r>
                        <a:rPr lang="en"/>
                        <a:t>&gt;Demethylated form of DNA’s thymine.</a:t>
                      </a:r>
                    </a:p>
                    <a:p>
                      <a:pPr>
                        <a:spcBef>
                          <a:spcPts val="0"/>
                        </a:spcBef>
                        <a:buNone/>
                      </a:pPr>
                      <a:r>
                        <a:rPr lang="en"/>
                        <a:t>&gt;Helps synthesize many enzymes.</a:t>
                      </a:r>
                    </a:p>
                  </a:txBody>
                  <a:tcPr marT="91425" marB="91425" marR="91425" marL="91425"/>
                </a:tc>
              </a:tr>
            </a:tbl>
          </a:graphicData>
        </a:graphic>
      </p:graphicFrame>
      <p:pic>
        <p:nvPicPr>
          <p:cNvPr id="50" name="Shape 50"/>
          <p:cNvPicPr preferRelativeResize="0"/>
          <p:nvPr/>
        </p:nvPicPr>
        <p:blipFill>
          <a:blip r:embed="rId4">
            <a:alphaModFix/>
          </a:blip>
          <a:stretch>
            <a:fillRect/>
          </a:stretch>
        </p:blipFill>
        <p:spPr>
          <a:xfrm>
            <a:off x="3698625" y="3085250"/>
            <a:ext cx="927400" cy="768274"/>
          </a:xfrm>
          <a:prstGeom prst="rect">
            <a:avLst/>
          </a:prstGeom>
          <a:noFill/>
          <a:ln>
            <a:noFill/>
          </a:ln>
        </p:spPr>
      </p:pic>
      <p:pic>
        <p:nvPicPr>
          <p:cNvPr id="51" name="Shape 51"/>
          <p:cNvPicPr preferRelativeResize="0"/>
          <p:nvPr/>
        </p:nvPicPr>
        <p:blipFill rotWithShape="1">
          <a:blip r:embed="rId5">
            <a:alphaModFix/>
          </a:blip>
          <a:srcRect b="12747" l="0" r="0" t="0"/>
          <a:stretch/>
        </p:blipFill>
        <p:spPr>
          <a:xfrm>
            <a:off x="7527075" y="3085249"/>
            <a:ext cx="1273649" cy="857400"/>
          </a:xfrm>
          <a:prstGeom prst="rect">
            <a:avLst/>
          </a:prstGeom>
          <a:noFill/>
          <a:ln>
            <a:noFill/>
          </a:ln>
        </p:spPr>
      </p:pic>
      <p:pic>
        <p:nvPicPr>
          <p:cNvPr id="52" name="Shape 52"/>
          <p:cNvPicPr preferRelativeResize="0"/>
          <p:nvPr/>
        </p:nvPicPr>
        <p:blipFill>
          <a:blip r:embed="rId6">
            <a:alphaModFix/>
          </a:blip>
          <a:stretch>
            <a:fillRect/>
          </a:stretch>
        </p:blipFill>
        <p:spPr>
          <a:xfrm>
            <a:off x="3889000" y="3942650"/>
            <a:ext cx="749574" cy="955675"/>
          </a:xfrm>
          <a:prstGeom prst="rect">
            <a:avLst/>
          </a:prstGeom>
          <a:noFill/>
          <a:ln>
            <a:noFill/>
          </a:ln>
        </p:spPr>
      </p:pic>
      <p:pic>
        <p:nvPicPr>
          <p:cNvPr id="53" name="Shape 53"/>
          <p:cNvPicPr preferRelativeResize="0"/>
          <p:nvPr/>
        </p:nvPicPr>
        <p:blipFill>
          <a:blip r:embed="rId7">
            <a:alphaModFix/>
          </a:blip>
          <a:stretch>
            <a:fillRect/>
          </a:stretch>
        </p:blipFill>
        <p:spPr>
          <a:xfrm>
            <a:off x="7985825" y="3942649"/>
            <a:ext cx="749574" cy="9556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59" name="Shape 5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gn="ctr">
              <a:spcBef>
                <a:spcPts val="0"/>
              </a:spcBef>
              <a:buClr>
                <a:schemeClr val="dk1"/>
              </a:buClr>
              <a:buSzPct val="157142"/>
              <a:buFont typeface="Arial"/>
              <a:buNone/>
            </a:pPr>
            <a:r>
              <a:rPr b="1" lang="en" sz="700">
                <a:solidFill>
                  <a:schemeClr val="dk1"/>
                </a:solidFill>
                <a:latin typeface="Ubuntu"/>
                <a:ea typeface="Ubuntu"/>
                <a:cs typeface="Ubuntu"/>
                <a:sym typeface="Ubuntu"/>
              </a:rPr>
              <a:t>Macromolecule: Macro-questions!</a:t>
            </a:r>
          </a:p>
          <a:p>
            <a:pPr lvl="0" rtl="0" algn="ctr">
              <a:spcBef>
                <a:spcPts val="0"/>
              </a:spcBef>
              <a:buClr>
                <a:schemeClr val="dk1"/>
              </a:buClr>
              <a:buFont typeface="Arial"/>
              <a:buNone/>
            </a:pPr>
            <a:r>
              <a:t/>
            </a:r>
            <a:endParaRPr b="1" sz="700">
              <a:solidFill>
                <a:schemeClr val="dk1"/>
              </a:solidFill>
              <a:latin typeface="Ubuntu"/>
              <a:ea typeface="Ubuntu"/>
              <a:cs typeface="Ubuntu"/>
              <a:sym typeface="Ubuntu"/>
            </a:endParaRPr>
          </a:p>
          <a:p>
            <a:pPr indent="-273050" lvl="0" marL="444500" rtl="0">
              <a:spcBef>
                <a:spcPts val="0"/>
              </a:spcBef>
              <a:buClr>
                <a:schemeClr val="dk1"/>
              </a:buClr>
              <a:buSzPct val="100000"/>
              <a:buFont typeface="Ubuntu"/>
              <a:buAutoNum type="arabicPeriod"/>
            </a:pPr>
            <a:r>
              <a:rPr b="1" lang="en" sz="700">
                <a:solidFill>
                  <a:schemeClr val="dk1"/>
                </a:solidFill>
                <a:latin typeface="Ubuntu"/>
                <a:ea typeface="Ubuntu"/>
                <a:cs typeface="Ubuntu"/>
                <a:sym typeface="Ubuntu"/>
              </a:rPr>
              <a:t>A macromolecule is a big molecule made of smaller molecules and atoms.  How do smaller molecules make up larger molecules? What keeps them together? How do they fit together?</a:t>
            </a:r>
          </a:p>
          <a:p>
            <a:pPr indent="0" lvl="0" marL="444500" rtl="0">
              <a:spcBef>
                <a:spcPts val="0"/>
              </a:spcBef>
              <a:buClr>
                <a:schemeClr val="dk1"/>
              </a:buClr>
              <a:buFont typeface="Arial"/>
              <a:buNone/>
            </a:pPr>
            <a:r>
              <a:t/>
            </a:r>
            <a:endParaRPr b="1" sz="700">
              <a:solidFill>
                <a:schemeClr val="dk1"/>
              </a:solidFill>
              <a:latin typeface="Ubuntu"/>
              <a:ea typeface="Ubuntu"/>
              <a:cs typeface="Ubuntu"/>
              <a:sym typeface="Ubuntu"/>
            </a:endParaRPr>
          </a:p>
          <a:p>
            <a:pPr indent="0" lvl="0" marL="444500" rtl="0">
              <a:spcBef>
                <a:spcPts val="0"/>
              </a:spcBef>
              <a:buClr>
                <a:schemeClr val="dk1"/>
              </a:buClr>
              <a:buSzPct val="157142"/>
              <a:buFont typeface="Arial"/>
              <a:buNone/>
            </a:pPr>
            <a:r>
              <a:rPr b="1" lang="en" sz="700">
                <a:solidFill>
                  <a:srgbClr val="FF0000"/>
                </a:solidFill>
                <a:latin typeface="Ubuntu"/>
                <a:ea typeface="Ubuntu"/>
                <a:cs typeface="Ubuntu"/>
                <a:sym typeface="Ubuntu"/>
              </a:rPr>
              <a:t>A lot of these macromolecules, like proteins made from a lot of amino acids, stick together by peptide bonds. For the example of protein, the peptide bond is created when two amino acids bond covalently and release a water molecule. The covalent bonding keeps them together, but a lot of them have polar branches so they will attract with each other and fold in different shapes. It will form primary, secondary, and tertiary structures through attractions like the hydrogen bonds. For nucleic acids, they are just pieces held together by bonding, with a sugar, phosphate, and a nitrogen base. To stick together like A-T and G-C, they use attractions between the nitrogen bases to attach. </a:t>
            </a:r>
          </a:p>
          <a:p>
            <a:pPr indent="0" lvl="0" marL="444500" rtl="0">
              <a:spcBef>
                <a:spcPts val="0"/>
              </a:spcBef>
              <a:buClr>
                <a:schemeClr val="dk1"/>
              </a:buClr>
              <a:buFont typeface="Arial"/>
              <a:buNone/>
            </a:pPr>
            <a:r>
              <a:t/>
            </a:r>
            <a:endParaRPr b="1" sz="700">
              <a:solidFill>
                <a:schemeClr val="dk1"/>
              </a:solidFill>
              <a:latin typeface="Ubuntu"/>
              <a:ea typeface="Ubuntu"/>
              <a:cs typeface="Ubuntu"/>
              <a:sym typeface="Ubuntu"/>
            </a:endParaRPr>
          </a:p>
          <a:p>
            <a:pPr lvl="0" rtl="0">
              <a:spcBef>
                <a:spcPts val="0"/>
              </a:spcBef>
              <a:buClr>
                <a:schemeClr val="dk1"/>
              </a:buClr>
              <a:buFont typeface="Arial"/>
              <a:buNone/>
            </a:pPr>
            <a:r>
              <a:t/>
            </a:r>
            <a:endParaRPr b="1" sz="700">
              <a:solidFill>
                <a:schemeClr val="dk1"/>
              </a:solidFill>
              <a:latin typeface="Ubuntu"/>
              <a:ea typeface="Ubuntu"/>
              <a:cs typeface="Ubuntu"/>
              <a:sym typeface="Ubuntu"/>
            </a:endParaRPr>
          </a:p>
          <a:p>
            <a:pPr indent="-273050" lvl="0" marL="457200" rtl="0">
              <a:spcBef>
                <a:spcPts val="0"/>
              </a:spcBef>
              <a:buClr>
                <a:schemeClr val="dk1"/>
              </a:buClr>
              <a:buSzPct val="100000"/>
              <a:buFont typeface="Ubuntu"/>
              <a:buAutoNum type="arabicPeriod"/>
            </a:pPr>
            <a:r>
              <a:rPr b="1" lang="en" sz="700">
                <a:solidFill>
                  <a:schemeClr val="dk1"/>
                </a:solidFill>
                <a:latin typeface="Ubuntu"/>
                <a:ea typeface="Ubuntu"/>
                <a:cs typeface="Ubuntu"/>
                <a:sym typeface="Ubuntu"/>
              </a:rPr>
              <a:t>The four primary macromolecules of life work together in living organisms just like cells do. How do you think these molecules would work together to complete a function in the human body? For example, how are carbohydrates, lipids, and proteins related to metabolism? Homeostasis? </a:t>
            </a:r>
          </a:p>
          <a:p>
            <a:pPr indent="0" lvl="0" marL="457200" rtl="0">
              <a:spcBef>
                <a:spcPts val="0"/>
              </a:spcBef>
              <a:buClr>
                <a:schemeClr val="dk1"/>
              </a:buClr>
              <a:buFont typeface="Arial"/>
              <a:buNone/>
            </a:pPr>
            <a:r>
              <a:t/>
            </a:r>
            <a:endParaRPr b="1" sz="700">
              <a:solidFill>
                <a:schemeClr val="dk1"/>
              </a:solidFill>
              <a:latin typeface="Ubuntu"/>
              <a:ea typeface="Ubuntu"/>
              <a:cs typeface="Ubuntu"/>
              <a:sym typeface="Ubuntu"/>
            </a:endParaRPr>
          </a:p>
          <a:p>
            <a:pPr indent="0" lvl="0" marL="457200" rtl="0">
              <a:spcBef>
                <a:spcPts val="0"/>
              </a:spcBef>
              <a:buClr>
                <a:schemeClr val="dk1"/>
              </a:buClr>
              <a:buSzPct val="157142"/>
              <a:buFont typeface="Arial"/>
              <a:buNone/>
            </a:pPr>
            <a:r>
              <a:rPr b="1" lang="en" sz="700">
                <a:solidFill>
                  <a:srgbClr val="FF0000"/>
                </a:solidFill>
                <a:latin typeface="Ubuntu"/>
                <a:ea typeface="Ubuntu"/>
                <a:cs typeface="Ubuntu"/>
                <a:sym typeface="Ubuntu"/>
              </a:rPr>
              <a:t>The four primary macromolecules either provide energy or the building blocks or both for most of the processes in the human body. Carbohydrates provide energy by getting processed into sugar through metabolism and also used to power metabolism, the fats give us amino acids and fatty acids, which are used to make proteins and enzymes to use for metabolism. </a:t>
            </a:r>
          </a:p>
          <a:p>
            <a:pPr indent="0" lvl="0" marL="457200" rtl="0">
              <a:spcBef>
                <a:spcPts val="0"/>
              </a:spcBef>
              <a:buClr>
                <a:schemeClr val="dk1"/>
              </a:buClr>
              <a:buFont typeface="Arial"/>
              <a:buNone/>
            </a:pPr>
            <a:r>
              <a:t/>
            </a:r>
            <a:endParaRPr b="1" sz="700">
              <a:solidFill>
                <a:schemeClr val="dk1"/>
              </a:solidFill>
              <a:latin typeface="Ubuntu"/>
              <a:ea typeface="Ubuntu"/>
              <a:cs typeface="Ubuntu"/>
              <a:sym typeface="Ubuntu"/>
            </a:endParaRPr>
          </a:p>
          <a:p>
            <a:pPr lvl="0" rtl="0">
              <a:spcBef>
                <a:spcPts val="0"/>
              </a:spcBef>
              <a:buClr>
                <a:schemeClr val="dk1"/>
              </a:buClr>
              <a:buFont typeface="Arial"/>
              <a:buNone/>
            </a:pPr>
            <a:r>
              <a:t/>
            </a:r>
            <a:endParaRPr b="1" sz="700">
              <a:solidFill>
                <a:schemeClr val="dk1"/>
              </a:solidFill>
              <a:latin typeface="Ubuntu"/>
              <a:ea typeface="Ubuntu"/>
              <a:cs typeface="Ubuntu"/>
              <a:sym typeface="Ubuntu"/>
            </a:endParaRPr>
          </a:p>
          <a:p>
            <a:pPr indent="-273050" lvl="0" marL="457200" rtl="0">
              <a:spcBef>
                <a:spcPts val="0"/>
              </a:spcBef>
              <a:buClr>
                <a:schemeClr val="dk1"/>
              </a:buClr>
              <a:buSzPct val="100000"/>
              <a:buFont typeface="Ubuntu"/>
              <a:buAutoNum type="arabicPeriod"/>
            </a:pPr>
            <a:r>
              <a:rPr b="1" lang="en" sz="700">
                <a:solidFill>
                  <a:schemeClr val="dk1"/>
                </a:solidFill>
                <a:latin typeface="Ubuntu"/>
                <a:ea typeface="Ubuntu"/>
                <a:cs typeface="Ubuntu"/>
                <a:sym typeface="Ubuntu"/>
              </a:rPr>
              <a:t>Every molecule and macromolecule has a unique shape. Some are long like lipids; others are huge and branch in every direction like proteins. How does the shape of a macromolecule relate to its function?</a:t>
            </a:r>
          </a:p>
          <a:p>
            <a:pPr indent="0" lvl="0" marL="457200" rtl="0">
              <a:spcBef>
                <a:spcPts val="0"/>
              </a:spcBef>
              <a:buClr>
                <a:schemeClr val="dk1"/>
              </a:buClr>
              <a:buFont typeface="Arial"/>
              <a:buNone/>
            </a:pPr>
            <a:r>
              <a:t/>
            </a:r>
            <a:endParaRPr b="1" sz="700">
              <a:solidFill>
                <a:schemeClr val="dk1"/>
              </a:solidFill>
              <a:latin typeface="Ubuntu"/>
              <a:ea typeface="Ubuntu"/>
              <a:cs typeface="Ubuntu"/>
              <a:sym typeface="Ubuntu"/>
            </a:endParaRPr>
          </a:p>
          <a:p>
            <a:pPr indent="0" lvl="0" marL="457200" rtl="0">
              <a:spcBef>
                <a:spcPts val="0"/>
              </a:spcBef>
              <a:buClr>
                <a:schemeClr val="dk1"/>
              </a:buClr>
              <a:buSzPct val="157142"/>
              <a:buFont typeface="Arial"/>
              <a:buNone/>
            </a:pPr>
            <a:r>
              <a:rPr b="1" lang="en" sz="700">
                <a:solidFill>
                  <a:srgbClr val="FF0000"/>
                </a:solidFill>
                <a:latin typeface="Ubuntu"/>
                <a:ea typeface="Ubuntu"/>
                <a:cs typeface="Ubuntu"/>
                <a:sym typeface="Ubuntu"/>
              </a:rPr>
              <a:t>Based on the structure, the macromolecule would have different reactions with different molecules. For example, in each base in the DNA, the phosphate and sugar creates a good backbone for DNA to link together while the nitrogen bases that stick out allow for attractions between purine and pyrimidine structures to allow the DNA to zip up. Also, a lot of enzymes have an indentation in their structure to catch molecules to allow them to stay in position for quicker reactions. </a:t>
            </a:r>
          </a:p>
          <a:p>
            <a:pPr lvl="0" rtl="0">
              <a:spcBef>
                <a:spcPts val="0"/>
              </a:spcBef>
              <a:buClr>
                <a:schemeClr val="dk1"/>
              </a:buClr>
              <a:buFont typeface="Arial"/>
              <a:buNone/>
            </a:pPr>
            <a:r>
              <a:t/>
            </a:r>
            <a:endParaRPr b="1" sz="700">
              <a:solidFill>
                <a:schemeClr val="dk1"/>
              </a:solidFill>
              <a:latin typeface="Ubuntu"/>
              <a:ea typeface="Ubuntu"/>
              <a:cs typeface="Ubuntu"/>
              <a:sym typeface="Ubuntu"/>
            </a:endParaRPr>
          </a:p>
          <a:p>
            <a:pPr lvl="0" rtl="0">
              <a:spcBef>
                <a:spcPts val="0"/>
              </a:spcBef>
              <a:buClr>
                <a:schemeClr val="dk1"/>
              </a:buClr>
              <a:buFont typeface="Arial"/>
              <a:buNone/>
            </a:pPr>
            <a:r>
              <a:t/>
            </a:r>
            <a:endParaRPr b="1" sz="700">
              <a:solidFill>
                <a:schemeClr val="dk1"/>
              </a:solidFill>
              <a:latin typeface="Ubuntu"/>
              <a:ea typeface="Ubuntu"/>
              <a:cs typeface="Ubuntu"/>
              <a:sym typeface="Ubuntu"/>
            </a:endParaRPr>
          </a:p>
          <a:p>
            <a:pPr indent="-273050" lvl="0" marL="457200">
              <a:spcBef>
                <a:spcPts val="0"/>
              </a:spcBef>
              <a:buClr>
                <a:schemeClr val="dk1"/>
              </a:buClr>
              <a:buSzPct val="100000"/>
              <a:buFont typeface="Ubuntu"/>
              <a:buAutoNum type="arabicPeriod"/>
            </a:pPr>
            <a:r>
              <a:rPr b="1" lang="en" sz="700">
                <a:solidFill>
                  <a:schemeClr val="dk1"/>
                </a:solidFill>
                <a:latin typeface="Ubuntu"/>
                <a:ea typeface="Ubuntu"/>
                <a:cs typeface="Ubuntu"/>
                <a:sym typeface="Ubuntu"/>
              </a:rPr>
              <a:t>How and why are the shapes of the macromolecules determined?</a:t>
            </a:r>
            <a:br>
              <a:rPr b="1" lang="en" sz="700">
                <a:solidFill>
                  <a:schemeClr val="dk1"/>
                </a:solidFill>
                <a:latin typeface="Ubuntu"/>
                <a:ea typeface="Ubuntu"/>
                <a:cs typeface="Ubuntu"/>
                <a:sym typeface="Ubuntu"/>
              </a:rPr>
            </a:br>
            <a:br>
              <a:rPr b="1" lang="en" sz="700">
                <a:solidFill>
                  <a:schemeClr val="dk1"/>
                </a:solidFill>
                <a:latin typeface="Ubuntu"/>
                <a:ea typeface="Ubuntu"/>
                <a:cs typeface="Ubuntu"/>
                <a:sym typeface="Ubuntu"/>
              </a:rPr>
            </a:br>
            <a:r>
              <a:rPr b="1" lang="en" sz="700">
                <a:solidFill>
                  <a:srgbClr val="FF0000"/>
                </a:solidFill>
                <a:latin typeface="Ubuntu"/>
                <a:ea typeface="Ubuntu"/>
                <a:cs typeface="Ubuntu"/>
                <a:sym typeface="Ubuntu"/>
              </a:rPr>
              <a:t>Macromolecules are usually shaped depending on how the bonds are connected and the order in which the amino acids are connected. The shapes are determined by how each individual amino acid interacts with each other through molecular forces. For the example of protein, many different protein structures (tertiary, primary, secondary) can be formed, like flat sheets, spherical clusters, etc. The shapes are so important because it determines their function.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