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 name="Shape 32"/>
        <p:cNvGrpSpPr/>
        <p:nvPr/>
      </p:nvGrpSpPr>
      <p:grpSpPr>
        <a:xfrm>
          <a:off x="0" y="0"/>
          <a:ext cx="0" cy="0"/>
          <a:chOff x="0" y="0"/>
          <a:chExt cx="0" cy="0"/>
        </a:xfrm>
      </p:grpSpPr>
      <p:sp>
        <p:nvSpPr>
          <p:cNvPr id="33" name="Shape 3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4" name="Shape 3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9" name="Shape 8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5" name="Shape 9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1" name="Shape 10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7" name="Shape 10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3" name="Shape 11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 name="Shape 38"/>
        <p:cNvGrpSpPr/>
        <p:nvPr/>
      </p:nvGrpSpPr>
      <p:grpSpPr>
        <a:xfrm>
          <a:off x="0" y="0"/>
          <a:ext cx="0" cy="0"/>
          <a:chOff x="0" y="0"/>
          <a:chExt cx="0" cy="0"/>
        </a:xfrm>
      </p:grpSpPr>
      <p:sp>
        <p:nvSpPr>
          <p:cNvPr id="39" name="Shape 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0" name="Shape 4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 name="Shape 44"/>
        <p:cNvGrpSpPr/>
        <p:nvPr/>
      </p:nvGrpSpPr>
      <p:grpSpPr>
        <a:xfrm>
          <a:off x="0" y="0"/>
          <a:ext cx="0" cy="0"/>
          <a:chOff x="0" y="0"/>
          <a:chExt cx="0" cy="0"/>
        </a:xfrm>
      </p:grpSpPr>
      <p:sp>
        <p:nvSpPr>
          <p:cNvPr id="45" name="Shape 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6" name="Shape 4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 name="Shape 51"/>
        <p:cNvGrpSpPr/>
        <p:nvPr/>
      </p:nvGrpSpPr>
      <p:grpSpPr>
        <a:xfrm>
          <a:off x="0" y="0"/>
          <a:ext cx="0" cy="0"/>
          <a:chOff x="0" y="0"/>
          <a:chExt cx="0" cy="0"/>
        </a:xfrm>
      </p:grpSpPr>
      <p:sp>
        <p:nvSpPr>
          <p:cNvPr id="52" name="Shape 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3" name="Shape 5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9" name="Shape 5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5" name="Shape 6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1" name="Shape 7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7" name="Shape 7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3" name="Shape 8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685800" y="1583342"/>
            <a:ext cx="7772400" cy="1159799"/>
          </a:xfrm>
          <a:prstGeom prst="rect">
            <a:avLst/>
          </a:prstGeom>
        </p:spPr>
        <p:txBody>
          <a:bodyPr anchorCtr="0" anchor="b"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0" name="Shape 10"/>
          <p:cNvSpPr txBox="1"/>
          <p:nvPr>
            <p:ph idx="1" type="subTitle"/>
          </p:nvPr>
        </p:nvSpPr>
        <p:spPr>
          <a:xfrm>
            <a:off x="685800" y="2840053"/>
            <a:ext cx="7772400" cy="784799"/>
          </a:xfrm>
          <a:prstGeom prst="rect">
            <a:avLst/>
          </a:prstGeom>
        </p:spPr>
        <p:txBody>
          <a:bodyPr anchorCtr="0" anchor="t" bIns="91425" lIns="91425" rIns="91425" tIns="91425"/>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p:txBody>
      </p:sp>
      <p:sp>
        <p:nvSpPr>
          <p:cNvPr id="11" name="Shape 11"/>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2" name="Shape 12"/>
        <p:cNvGrpSpPr/>
        <p:nvPr/>
      </p:nvGrpSpPr>
      <p:grpSpPr>
        <a:xfrm>
          <a:off x="0" y="0"/>
          <a:ext cx="0" cy="0"/>
          <a:chOff x="0" y="0"/>
          <a:chExt cx="0" cy="0"/>
        </a:xfrm>
      </p:grpSpPr>
      <p:sp>
        <p:nvSpPr>
          <p:cNvPr id="13" name="Shape 13"/>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4" name="Shape 14"/>
          <p:cNvSpPr txBox="1"/>
          <p:nvPr>
            <p:ph idx="1" type="body"/>
          </p:nvPr>
        </p:nvSpPr>
        <p:spPr>
          <a:xfrm>
            <a:off x="457200" y="1200150"/>
            <a:ext cx="82296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6" name="Shape 16"/>
        <p:cNvGrpSpPr/>
        <p:nvPr/>
      </p:nvGrpSpPr>
      <p:grpSpPr>
        <a:xfrm>
          <a:off x="0" y="0"/>
          <a:ext cx="0" cy="0"/>
          <a:chOff x="0" y="0"/>
          <a:chExt cx="0" cy="0"/>
        </a:xfrm>
      </p:grpSpPr>
      <p:sp>
        <p:nvSpPr>
          <p:cNvPr id="17" name="Shape 17"/>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457200"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2" type="body"/>
          </p:nvPr>
        </p:nvSpPr>
        <p:spPr>
          <a:xfrm>
            <a:off x="4692273"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1" name="Shape 21"/>
        <p:cNvGrpSpPr/>
        <p:nvPr/>
      </p:nvGrpSpPr>
      <p:grpSpPr>
        <a:xfrm>
          <a:off x="0" y="0"/>
          <a:ext cx="0" cy="0"/>
          <a:chOff x="0" y="0"/>
          <a:chExt cx="0" cy="0"/>
        </a:xfrm>
      </p:grpSpPr>
      <p:sp>
        <p:nvSpPr>
          <p:cNvPr id="22" name="Shape 22"/>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4" name="Shape 24"/>
        <p:cNvGrpSpPr/>
        <p:nvPr/>
      </p:nvGrpSpPr>
      <p:grpSpPr>
        <a:xfrm>
          <a:off x="0" y="0"/>
          <a:ext cx="0" cy="0"/>
          <a:chOff x="0" y="0"/>
          <a:chExt cx="0" cy="0"/>
        </a:xfrm>
      </p:grpSpPr>
      <p:sp>
        <p:nvSpPr>
          <p:cNvPr id="25" name="Shape 25"/>
          <p:cNvSpPr txBox="1"/>
          <p:nvPr>
            <p:ph idx="1" type="body"/>
          </p:nvPr>
        </p:nvSpPr>
        <p:spPr>
          <a:xfrm>
            <a:off x="457200" y="4406309"/>
            <a:ext cx="8229600" cy="519599"/>
          </a:xfrm>
          <a:prstGeom prst="rect">
            <a:avLst/>
          </a:prstGeom>
        </p:spPr>
        <p:txBody>
          <a:bodyPr anchorCtr="0" anchor="t" bIns="91425" lIns="91425" rIns="91425" tIns="91425"/>
          <a:lstStyle>
            <a:lvl1pPr algn="ctr">
              <a:spcBef>
                <a:spcPts val="360"/>
              </a:spcBef>
              <a:buSzPct val="100000"/>
              <a:buNone/>
              <a:defRPr sz="1800"/>
            </a:lvl1pPr>
          </a:lstStyle>
          <a:p/>
        </p:txBody>
      </p:sp>
      <p:sp>
        <p:nvSpPr>
          <p:cNvPr id="26" name="Shape 26"/>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7" name="Shape 27"/>
        <p:cNvGrpSpPr/>
        <p:nvPr/>
      </p:nvGrpSpPr>
      <p:grpSpPr>
        <a:xfrm>
          <a:off x="0" y="0"/>
          <a:ext cx="0" cy="0"/>
          <a:chOff x="0" y="0"/>
          <a:chExt cx="0" cy="0"/>
        </a:xfrm>
      </p:grpSpPr>
      <p:sp>
        <p:nvSpPr>
          <p:cNvPr id="28" name="Shape 28"/>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400"/>
          </a:xfrm>
          <a:prstGeom prst="rect">
            <a:avLst/>
          </a:prstGeom>
          <a:noFill/>
          <a:ln>
            <a:noFill/>
          </a:ln>
        </p:spPr>
        <p:txBody>
          <a:bodyPr anchorCtr="0" anchor="b" bIns="91425" lIns="91425" rIns="91425" tIns="91425"/>
          <a:lstStyle>
            <a:lvl1pPr>
              <a:spcBef>
                <a:spcPts val="0"/>
              </a:spcBef>
              <a:buClr>
                <a:schemeClr val="dk1"/>
              </a:buClr>
              <a:buSzPct val="100000"/>
              <a:buNone/>
              <a:defRPr b="1" sz="3600">
                <a:solidFill>
                  <a:schemeClr val="dk1"/>
                </a:solidFill>
              </a:defRPr>
            </a:lvl1pPr>
            <a:lvl2pPr>
              <a:spcBef>
                <a:spcPts val="0"/>
              </a:spcBef>
              <a:buClr>
                <a:schemeClr val="dk1"/>
              </a:buClr>
              <a:buSzPct val="100000"/>
              <a:buNone/>
              <a:defRPr b="1" sz="3600">
                <a:solidFill>
                  <a:schemeClr val="dk1"/>
                </a:solidFill>
              </a:defRPr>
            </a:lvl2pPr>
            <a:lvl3pPr>
              <a:spcBef>
                <a:spcPts val="0"/>
              </a:spcBef>
              <a:buClr>
                <a:schemeClr val="dk1"/>
              </a:buClr>
              <a:buSzPct val="100000"/>
              <a:buNone/>
              <a:defRPr b="1" sz="3600">
                <a:solidFill>
                  <a:schemeClr val="dk1"/>
                </a:solidFill>
              </a:defRPr>
            </a:lvl3pPr>
            <a:lvl4pPr>
              <a:spcBef>
                <a:spcPts val="0"/>
              </a:spcBef>
              <a:buClr>
                <a:schemeClr val="dk1"/>
              </a:buClr>
              <a:buSzPct val="100000"/>
              <a:buNone/>
              <a:defRPr b="1" sz="3600">
                <a:solidFill>
                  <a:schemeClr val="dk1"/>
                </a:solidFill>
              </a:defRPr>
            </a:lvl4pPr>
            <a:lvl5pPr>
              <a:spcBef>
                <a:spcPts val="0"/>
              </a:spcBef>
              <a:buClr>
                <a:schemeClr val="dk1"/>
              </a:buClr>
              <a:buSzPct val="100000"/>
              <a:buNone/>
              <a:defRPr b="1" sz="3600">
                <a:solidFill>
                  <a:schemeClr val="dk1"/>
                </a:solidFill>
              </a:defRPr>
            </a:lvl5pPr>
            <a:lvl6pPr>
              <a:spcBef>
                <a:spcPts val="0"/>
              </a:spcBef>
              <a:buClr>
                <a:schemeClr val="dk1"/>
              </a:buClr>
              <a:buSzPct val="100000"/>
              <a:buNone/>
              <a:defRPr b="1" sz="3600">
                <a:solidFill>
                  <a:schemeClr val="dk1"/>
                </a:solidFill>
              </a:defRPr>
            </a:lvl6pPr>
            <a:lvl7pPr>
              <a:spcBef>
                <a:spcPts val="0"/>
              </a:spcBef>
              <a:buClr>
                <a:schemeClr val="dk1"/>
              </a:buClr>
              <a:buSzPct val="100000"/>
              <a:buNone/>
              <a:defRPr b="1" sz="3600">
                <a:solidFill>
                  <a:schemeClr val="dk1"/>
                </a:solidFill>
              </a:defRPr>
            </a:lvl7pPr>
            <a:lvl8pPr>
              <a:spcBef>
                <a:spcPts val="0"/>
              </a:spcBef>
              <a:buClr>
                <a:schemeClr val="dk1"/>
              </a:buClr>
              <a:buSzPct val="100000"/>
              <a:buNone/>
              <a:defRPr b="1" sz="3600">
                <a:solidFill>
                  <a:schemeClr val="dk1"/>
                </a:solidFill>
              </a:defRPr>
            </a:lvl8pPr>
            <a:lvl9pPr>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x="457200" y="1200150"/>
            <a:ext cx="8229600" cy="3725699"/>
          </a:xfrm>
          <a:prstGeom prst="rect">
            <a:avLst/>
          </a:prstGeom>
          <a:noFill/>
          <a:ln>
            <a:noFill/>
          </a:ln>
        </p:spPr>
        <p:txBody>
          <a:bodyPr anchorCtr="0" anchor="t" bIns="91425" lIns="91425" rIns="91425" tIns="91425"/>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
        <p:nvSpPr>
          <p:cNvPr id="7" name="Shape 7"/>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300">
                <a:solidFill>
                  <a:schemeClr val="dk1"/>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www.ncbi.nlm.nih.gov/pubmed/21314430" TargetMode="External"/><Relationship Id="rId4" Type="http://schemas.openxmlformats.org/officeDocument/2006/relationships/hyperlink" Target="http://biology.about.com/od/molecularbiology/a/aa101904a.htm" TargetMode="External"/><Relationship Id="rId10" Type="http://schemas.openxmlformats.org/officeDocument/2006/relationships/hyperlink" Target="http://faculty.fmcc.suny.edu/mcdarby/majors101book/chapter_03-chemistry/05-Important_Molecules_in_Living_Systems.htm" TargetMode="External"/><Relationship Id="rId9" Type="http://schemas.openxmlformats.org/officeDocument/2006/relationships/hyperlink" Target="http://www.webmd.com/digestive-disorders/amylase-17444" TargetMode="External"/><Relationship Id="rId5" Type="http://schemas.openxmlformats.org/officeDocument/2006/relationships/hyperlink" Target="http://ghr.nlm.nih.gov/handbook/howgeneswork/protein" TargetMode="External"/><Relationship Id="rId6" Type="http://schemas.openxmlformats.org/officeDocument/2006/relationships/hyperlink" Target="http://www.rcsb.org/pdb/101/motm.do?momID=12" TargetMode="External"/><Relationship Id="rId7" Type="http://schemas.openxmlformats.org/officeDocument/2006/relationships/hyperlink" Target="http://medical-dictionary.thefreedictionary.com/pepsin" TargetMode="External"/><Relationship Id="rId8" Type="http://schemas.openxmlformats.org/officeDocument/2006/relationships/hyperlink" Target="https://www.nlm.nih.gov/medlineplus/ency/article/003464.ht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www.olemiss.edu/courses/bisc102/macromol.html" TargetMode="External"/><Relationship Id="rId4" Type="http://schemas.openxmlformats.org/officeDocument/2006/relationships/hyperlink" Target="http://www.encyclopedia.com/topic/keratin.aspx" TargetMode="External"/><Relationship Id="rId5" Type="http://schemas.openxmlformats.org/officeDocument/2006/relationships/hyperlink" Target="http://healthyeating.sfgate.com/body-absorb-carbohydrates-lipids-fats-proteins-8943.html" TargetMode="External"/><Relationship Id="rId6" Type="http://schemas.openxmlformats.org/officeDocument/2006/relationships/hyperlink" Target="http://www.angelfire.com/linux/macromolecul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01.png"/><Relationship Id="rId4" Type="http://schemas.openxmlformats.org/officeDocument/2006/relationships/image" Target="../media/image0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CE5CD"/>
        </a:solidFill>
      </p:bgPr>
    </p:bg>
    <p:spTree>
      <p:nvGrpSpPr>
        <p:cNvPr id="29" name="Shape 29"/>
        <p:cNvGrpSpPr/>
        <p:nvPr/>
      </p:nvGrpSpPr>
      <p:grpSpPr>
        <a:xfrm>
          <a:off x="0" y="0"/>
          <a:ext cx="0" cy="0"/>
          <a:chOff x="0" y="0"/>
          <a:chExt cx="0" cy="0"/>
        </a:xfrm>
      </p:grpSpPr>
      <p:sp>
        <p:nvSpPr>
          <p:cNvPr id="30" name="Shape 30"/>
          <p:cNvSpPr txBox="1"/>
          <p:nvPr>
            <p:ph type="ctrTitle"/>
          </p:nvPr>
        </p:nvSpPr>
        <p:spPr>
          <a:xfrm>
            <a:off x="685800" y="1304825"/>
            <a:ext cx="7772400" cy="1005299"/>
          </a:xfrm>
          <a:prstGeom prst="rect">
            <a:avLst/>
          </a:prstGeom>
        </p:spPr>
        <p:txBody>
          <a:bodyPr anchorCtr="0" anchor="b" bIns="91425" lIns="91425" rIns="91425" tIns="91425">
            <a:noAutofit/>
          </a:bodyPr>
          <a:lstStyle/>
          <a:p>
            <a:pPr>
              <a:spcBef>
                <a:spcPts val="0"/>
              </a:spcBef>
              <a:buNone/>
            </a:pPr>
            <a:r>
              <a:rPr lang="en"/>
              <a:t>Proteins</a:t>
            </a:r>
          </a:p>
        </p:txBody>
      </p:sp>
      <p:sp>
        <p:nvSpPr>
          <p:cNvPr id="31" name="Shape 31"/>
          <p:cNvSpPr txBox="1"/>
          <p:nvPr>
            <p:ph idx="1" type="subTitle"/>
          </p:nvPr>
        </p:nvSpPr>
        <p:spPr>
          <a:xfrm>
            <a:off x="-38250" y="2404800"/>
            <a:ext cx="9220499" cy="1168800"/>
          </a:xfrm>
          <a:prstGeom prst="rect">
            <a:avLst/>
          </a:prstGeom>
        </p:spPr>
        <p:txBody>
          <a:bodyPr anchorCtr="0" anchor="t" bIns="91425" lIns="91425" rIns="91425" tIns="91425">
            <a:noAutofit/>
          </a:bodyPr>
          <a:lstStyle/>
          <a:p>
            <a:pPr rtl="0">
              <a:spcBef>
                <a:spcPts val="0"/>
              </a:spcBef>
              <a:buNone/>
            </a:pPr>
            <a:r>
              <a:rPr lang="en"/>
              <a:t>Christy Lim, Grace Han, Ashley Kim, Ryan Chen</a:t>
            </a:r>
          </a:p>
          <a:p>
            <a:pPr>
              <a:spcBef>
                <a:spcPts val="0"/>
              </a:spcBef>
              <a:buNone/>
            </a:pPr>
            <a:r>
              <a:rPr lang="en"/>
              <a:t>Period 2</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2CC"/>
        </a:solidFill>
      </p:bgPr>
    </p:bg>
    <p:spTree>
      <p:nvGrpSpPr>
        <p:cNvPr id="84" name="Shape 84"/>
        <p:cNvGrpSpPr/>
        <p:nvPr/>
      </p:nvGrpSpPr>
      <p:grpSpPr>
        <a:xfrm>
          <a:off x="0" y="0"/>
          <a:ext cx="0" cy="0"/>
          <a:chOff x="0" y="0"/>
          <a:chExt cx="0" cy="0"/>
        </a:xfrm>
      </p:grpSpPr>
      <p:sp>
        <p:nvSpPr>
          <p:cNvPr id="85" name="Shape 85"/>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Question 2</a:t>
            </a:r>
          </a:p>
        </p:txBody>
      </p:sp>
      <p:sp>
        <p:nvSpPr>
          <p:cNvPr id="86" name="Shape 86"/>
          <p:cNvSpPr txBox="1"/>
          <p:nvPr>
            <p:ph idx="1" type="body"/>
          </p:nvPr>
        </p:nvSpPr>
        <p:spPr>
          <a:xfrm>
            <a:off x="457200" y="855525"/>
            <a:ext cx="8229600" cy="3725699"/>
          </a:xfrm>
          <a:prstGeom prst="rect">
            <a:avLst/>
          </a:prstGeom>
        </p:spPr>
        <p:txBody>
          <a:bodyPr anchorCtr="0" anchor="t" bIns="91425" lIns="91425" rIns="91425" tIns="91425">
            <a:noAutofit/>
          </a:bodyPr>
          <a:lstStyle/>
          <a:p>
            <a:pPr indent="0" lvl="0" marL="444500" rtl="0">
              <a:lnSpc>
                <a:spcPct val="115000"/>
              </a:lnSpc>
              <a:spcBef>
                <a:spcPts val="0"/>
              </a:spcBef>
              <a:buClr>
                <a:schemeClr val="dk1"/>
              </a:buClr>
              <a:buSzPct val="100000"/>
              <a:buFont typeface="Arial"/>
              <a:buNone/>
            </a:pPr>
            <a:r>
              <a:rPr b="1" lang="en" sz="1100">
                <a:latin typeface="Times New Roman"/>
                <a:ea typeface="Times New Roman"/>
                <a:cs typeface="Times New Roman"/>
                <a:sym typeface="Times New Roman"/>
              </a:rPr>
              <a:t> </a:t>
            </a:r>
          </a:p>
          <a:p>
            <a:pPr lvl="0" rtl="0">
              <a:lnSpc>
                <a:spcPct val="115000"/>
              </a:lnSpc>
              <a:spcBef>
                <a:spcPts val="0"/>
              </a:spcBef>
              <a:buNone/>
            </a:pPr>
            <a:r>
              <a:rPr b="1" lang="en" sz="1800">
                <a:latin typeface="Times New Roman"/>
                <a:ea typeface="Times New Roman"/>
                <a:cs typeface="Times New Roman"/>
                <a:sym typeface="Times New Roman"/>
              </a:rPr>
              <a:t>How do you think the 4 major macromolecules work together to complete a function in the human body? For example, how are carbohydrates, lipids, and proteins related to metabolism and homeostasis? </a:t>
            </a:r>
            <a:r>
              <a:rPr lang="en" sz="2000">
                <a:latin typeface="Times New Roman"/>
                <a:ea typeface="Times New Roman"/>
                <a:cs typeface="Times New Roman"/>
                <a:sym typeface="Times New Roman"/>
              </a:rPr>
              <a:t>The 4 macromolecules make up every cell in the body. In metabolism, the carbohydrates are used up quickly by the body because they are the primary source of energy, lipids are fats that will be later used for energy, and proteins will help create hormones, muscle, etc after being broken down into amino acids. In homeostasis, the absence of proteins would make too little or too much nutrients. The lack of fats would create a lack of insulation and inhibit the process of storing energy while the lack of carbohydrates would require the body to use other important macromolecules, distrupting our bodies homeostasis.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2CC"/>
        </a:solidFill>
      </p:bgPr>
    </p:bg>
    <p:spTree>
      <p:nvGrpSpPr>
        <p:cNvPr id="90" name="Shape 90"/>
        <p:cNvGrpSpPr/>
        <p:nvPr/>
      </p:nvGrpSpPr>
      <p:grpSpPr>
        <a:xfrm>
          <a:off x="0" y="0"/>
          <a:ext cx="0" cy="0"/>
          <a:chOff x="0" y="0"/>
          <a:chExt cx="0" cy="0"/>
        </a:xfrm>
      </p:grpSpPr>
      <p:sp>
        <p:nvSpPr>
          <p:cNvPr id="91" name="Shape 91"/>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Question 3</a:t>
            </a:r>
          </a:p>
        </p:txBody>
      </p:sp>
      <p:sp>
        <p:nvSpPr>
          <p:cNvPr id="92" name="Shape 92"/>
          <p:cNvSpPr txBox="1"/>
          <p:nvPr>
            <p:ph idx="1" type="body"/>
          </p:nvPr>
        </p:nvSpPr>
        <p:spPr>
          <a:xfrm>
            <a:off x="457200" y="1200150"/>
            <a:ext cx="8229600" cy="3725699"/>
          </a:xfrm>
          <a:prstGeom prst="rect">
            <a:avLst/>
          </a:prstGeom>
        </p:spPr>
        <p:txBody>
          <a:bodyPr anchorCtr="0" anchor="t" bIns="91425" lIns="91425" rIns="91425" tIns="91425">
            <a:noAutofit/>
          </a:bodyPr>
          <a:lstStyle/>
          <a:p>
            <a:pPr>
              <a:spcBef>
                <a:spcPts val="0"/>
              </a:spcBef>
              <a:buNone/>
            </a:pPr>
            <a:r>
              <a:rPr lang="en" sz="2400"/>
              <a:t>How does the shape of a macromolecule relate to its function? The shape of a macromolecule will fit to the purpose of the macromolecule. Its shape benefits its function. Most macromolecules function in relation to other macromolecules. Like locks and keys, without right shape, it would not have the ability to function with its intended partner. Also, for example proteins, the variation between the amino acids will vary the protein and its function.</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2CC"/>
        </a:solidFill>
      </p:bgPr>
    </p:bg>
    <p:spTree>
      <p:nvGrpSpPr>
        <p:cNvPr id="96" name="Shape 96"/>
        <p:cNvGrpSpPr/>
        <p:nvPr/>
      </p:nvGrpSpPr>
      <p:grpSpPr>
        <a:xfrm>
          <a:off x="0" y="0"/>
          <a:ext cx="0" cy="0"/>
          <a:chOff x="0" y="0"/>
          <a:chExt cx="0" cy="0"/>
        </a:xfrm>
      </p:grpSpPr>
      <p:sp>
        <p:nvSpPr>
          <p:cNvPr id="97" name="Shape 97"/>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Question 4</a:t>
            </a:r>
          </a:p>
        </p:txBody>
      </p:sp>
      <p:sp>
        <p:nvSpPr>
          <p:cNvPr id="98" name="Shape 98"/>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spcBef>
                <a:spcPts val="0"/>
              </a:spcBef>
              <a:buClr>
                <a:schemeClr val="dk1"/>
              </a:buClr>
              <a:buSzPct val="45833"/>
              <a:buFont typeface="Arial"/>
              <a:buNone/>
            </a:pPr>
            <a:r>
              <a:rPr b="1" lang="en" sz="2400"/>
              <a:t>How and why are the shapes of the macromolecules determined?</a:t>
            </a:r>
          </a:p>
          <a:p>
            <a:pPr lvl="0">
              <a:spcBef>
                <a:spcPts val="0"/>
              </a:spcBef>
              <a:buNone/>
            </a:pPr>
            <a:r>
              <a:rPr lang="en" sz="1800"/>
              <a:t>Macromolecules form chainlike molecules called polymers.  A polymer is a long molecule consisting of many similar or identical building blocks linked by covalent bonds.  The repeated units are small molecules called monomers.  Body cells use dehydration reaction to assemble the monomers into new polymers that carry out functions specific to the particular cell type.  Each cell has thousands of different kinds of macromolecules.  The monomers can be connected in a great many combinations to create diversity.  This diversity comes from 40-50 different combinations of monomers.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CE5CD"/>
        </a:solidFill>
      </p:bgPr>
    </p:bg>
    <p:spTree>
      <p:nvGrpSpPr>
        <p:cNvPr id="102" name="Shape 102"/>
        <p:cNvGrpSpPr/>
        <p:nvPr/>
      </p:nvGrpSpPr>
      <p:grpSpPr>
        <a:xfrm>
          <a:off x="0" y="0"/>
          <a:ext cx="0" cy="0"/>
          <a:chOff x="0" y="0"/>
          <a:chExt cx="0" cy="0"/>
        </a:xfrm>
      </p:grpSpPr>
      <p:sp>
        <p:nvSpPr>
          <p:cNvPr id="103" name="Shape 103"/>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Bibliography</a:t>
            </a:r>
          </a:p>
        </p:txBody>
      </p:sp>
      <p:sp>
        <p:nvSpPr>
          <p:cNvPr id="104" name="Shape 104"/>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sz="2000" u="sng">
                <a:solidFill>
                  <a:schemeClr val="hlink"/>
                </a:solidFill>
                <a:hlinkClick r:id="rId3"/>
              </a:rPr>
              <a:t>http://www.ncbi.nlm.nih.gov/pubmed/21314430</a:t>
            </a:r>
          </a:p>
          <a:p>
            <a:pPr rtl="0">
              <a:spcBef>
                <a:spcPts val="0"/>
              </a:spcBef>
              <a:buNone/>
            </a:pPr>
            <a:r>
              <a:rPr lang="en" sz="2000" u="sng">
                <a:solidFill>
                  <a:schemeClr val="hlink"/>
                </a:solidFill>
                <a:hlinkClick r:id="rId4"/>
              </a:rPr>
              <a:t>http://biology.about.com/od/molecularbiology/a/aa101904a.htm</a:t>
            </a:r>
          </a:p>
          <a:p>
            <a:pPr rtl="0">
              <a:spcBef>
                <a:spcPts val="0"/>
              </a:spcBef>
              <a:buNone/>
            </a:pPr>
            <a:r>
              <a:rPr lang="en" sz="2000" u="sng">
                <a:solidFill>
                  <a:schemeClr val="hlink"/>
                </a:solidFill>
                <a:hlinkClick r:id="rId5"/>
              </a:rPr>
              <a:t>http://ghr.nlm.nih.gov/handbook/howgeneswork/protein</a:t>
            </a:r>
          </a:p>
          <a:p>
            <a:pPr rtl="0">
              <a:spcBef>
                <a:spcPts val="0"/>
              </a:spcBef>
              <a:buNone/>
            </a:pPr>
            <a:r>
              <a:rPr lang="en" sz="2000" u="sng">
                <a:solidFill>
                  <a:schemeClr val="hlink"/>
                </a:solidFill>
                <a:hlinkClick r:id="rId6"/>
              </a:rPr>
              <a:t>http://www.rcsb.org/pdb/101/motm.do?momID=12</a:t>
            </a:r>
            <a:r>
              <a:rPr lang="en" sz="2000"/>
              <a:t> </a:t>
            </a:r>
          </a:p>
          <a:p>
            <a:pPr rtl="0">
              <a:spcBef>
                <a:spcPts val="0"/>
              </a:spcBef>
              <a:buNone/>
            </a:pPr>
            <a:r>
              <a:rPr lang="en" sz="2000" u="sng">
                <a:solidFill>
                  <a:schemeClr val="hlink"/>
                </a:solidFill>
                <a:hlinkClick r:id="rId7"/>
              </a:rPr>
              <a:t>http://medical-dictionary.thefreedictionary.com/pepsin</a:t>
            </a:r>
            <a:r>
              <a:rPr lang="en" sz="2000"/>
              <a:t>  </a:t>
            </a:r>
          </a:p>
          <a:p>
            <a:pPr rtl="0">
              <a:spcBef>
                <a:spcPts val="0"/>
              </a:spcBef>
              <a:buNone/>
            </a:pPr>
            <a:r>
              <a:rPr lang="en" sz="2000" u="sng">
                <a:solidFill>
                  <a:schemeClr val="hlink"/>
                </a:solidFill>
                <a:hlinkClick r:id="rId8"/>
              </a:rPr>
              <a:t>https://www.nlm.nih.gov/medlineplus/ency/article/003464.htm</a:t>
            </a:r>
          </a:p>
          <a:p>
            <a:pPr rtl="0">
              <a:spcBef>
                <a:spcPts val="0"/>
              </a:spcBef>
              <a:buNone/>
            </a:pPr>
            <a:r>
              <a:rPr lang="en" sz="2000" u="sng">
                <a:solidFill>
                  <a:schemeClr val="hlink"/>
                </a:solidFill>
                <a:hlinkClick r:id="rId9"/>
              </a:rPr>
              <a:t>http://www.webmd.com/digestive-disorders/amylase-17444</a:t>
            </a:r>
          </a:p>
          <a:p>
            <a:pPr rtl="0">
              <a:spcBef>
                <a:spcPts val="0"/>
              </a:spcBef>
              <a:buNone/>
            </a:pPr>
            <a:r>
              <a:rPr lang="en" sz="2000" u="sng">
                <a:solidFill>
                  <a:schemeClr val="hlink"/>
                </a:solidFill>
                <a:hlinkClick r:id="rId10"/>
              </a:rPr>
              <a:t>http://faculty.fmcc.suny.edu/mcdarby/majors101book/chapter_03-chemistry/05-Important_Molecules_in_Living_Systems.htm</a:t>
            </a:r>
          </a:p>
          <a:p>
            <a:pPr rtl="0">
              <a:spcBef>
                <a:spcPts val="0"/>
              </a:spcBef>
              <a:buNone/>
            </a:pPr>
            <a:r>
              <a:t/>
            </a:r>
            <a:endParaRPr sz="2000"/>
          </a:p>
          <a:p>
            <a:pPr rtl="0">
              <a:spcBef>
                <a:spcPts val="0"/>
              </a:spcBef>
              <a:buNone/>
            </a:pPr>
            <a:r>
              <a:t/>
            </a:r>
            <a:endParaRPr sz="2000"/>
          </a:p>
          <a:p>
            <a:pPr>
              <a:spcBef>
                <a:spcPts val="0"/>
              </a:spcBef>
              <a:buNone/>
            </a:pPr>
            <a:r>
              <a:t/>
            </a:r>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CE5CD"/>
        </a:solidFill>
      </p:bgPr>
    </p:bg>
    <p:spTree>
      <p:nvGrpSpPr>
        <p:cNvPr id="108" name="Shape 108"/>
        <p:cNvGrpSpPr/>
        <p:nvPr/>
      </p:nvGrpSpPr>
      <p:grpSpPr>
        <a:xfrm>
          <a:off x="0" y="0"/>
          <a:ext cx="0" cy="0"/>
          <a:chOff x="0" y="0"/>
          <a:chExt cx="0" cy="0"/>
        </a:xfrm>
      </p:grpSpPr>
      <p:sp>
        <p:nvSpPr>
          <p:cNvPr id="109" name="Shape 109"/>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Biography continued</a:t>
            </a:r>
          </a:p>
        </p:txBody>
      </p:sp>
      <p:sp>
        <p:nvSpPr>
          <p:cNvPr id="110" name="Shape 110"/>
          <p:cNvSpPr txBox="1"/>
          <p:nvPr>
            <p:ph idx="1" type="body"/>
          </p:nvPr>
        </p:nvSpPr>
        <p:spPr>
          <a:xfrm>
            <a:off x="457200" y="941025"/>
            <a:ext cx="8229600" cy="3984899"/>
          </a:xfrm>
          <a:prstGeom prst="rect">
            <a:avLst/>
          </a:prstGeom>
        </p:spPr>
        <p:txBody>
          <a:bodyPr anchorCtr="0" anchor="t" bIns="91425" lIns="91425" rIns="91425" tIns="91425">
            <a:noAutofit/>
          </a:bodyPr>
          <a:lstStyle/>
          <a:p>
            <a:pPr rtl="0">
              <a:spcBef>
                <a:spcPts val="0"/>
              </a:spcBef>
              <a:buNone/>
            </a:pPr>
            <a:r>
              <a:rPr lang="en" sz="2000" u="sng">
                <a:solidFill>
                  <a:schemeClr val="hlink"/>
                </a:solidFill>
                <a:hlinkClick r:id="rId3"/>
              </a:rPr>
              <a:t>http://www.olemiss.edu/courses/bisc102/macromol.html</a:t>
            </a:r>
          </a:p>
          <a:p>
            <a:pPr rtl="0">
              <a:spcBef>
                <a:spcPts val="0"/>
              </a:spcBef>
              <a:buNone/>
            </a:pPr>
            <a:r>
              <a:rPr lang="en" sz="2000" u="sng">
                <a:solidFill>
                  <a:schemeClr val="hlink"/>
                </a:solidFill>
                <a:hlinkClick r:id="rId4"/>
              </a:rPr>
              <a:t>http://www.encyclopedia.com/topic/keratin.aspx</a:t>
            </a:r>
          </a:p>
          <a:p>
            <a:pPr rtl="0">
              <a:spcBef>
                <a:spcPts val="0"/>
              </a:spcBef>
              <a:buNone/>
            </a:pPr>
            <a:r>
              <a:rPr lang="en" sz="2000" u="sng">
                <a:solidFill>
                  <a:schemeClr val="hlink"/>
                </a:solidFill>
                <a:hlinkClick r:id="rId5"/>
              </a:rPr>
              <a:t>http://healthyeating.sfgate.com/body-absorb-carbohydrates-lipids-fats-proteins-8943.html</a:t>
            </a:r>
          </a:p>
          <a:p>
            <a:pPr rtl="0">
              <a:spcBef>
                <a:spcPts val="0"/>
              </a:spcBef>
              <a:buNone/>
            </a:pPr>
            <a:r>
              <a:rPr lang="en" sz="2000" u="sng">
                <a:solidFill>
                  <a:schemeClr val="hlink"/>
                </a:solidFill>
                <a:hlinkClick r:id="rId6"/>
              </a:rPr>
              <a:t>http://www.angelfire.com/linux/macromolecules/</a:t>
            </a:r>
          </a:p>
          <a:p>
            <a:pPr rtl="0">
              <a:spcBef>
                <a:spcPts val="0"/>
              </a:spcBef>
              <a:buNone/>
            </a:pPr>
            <a:r>
              <a:t/>
            </a:r>
            <a:endParaRPr sz="2000"/>
          </a:p>
          <a:p>
            <a:pPr rtl="0">
              <a:spcBef>
                <a:spcPts val="0"/>
              </a:spcBef>
              <a:buNone/>
            </a:pPr>
            <a:r>
              <a:t/>
            </a:r>
            <a:endParaRPr sz="2000"/>
          </a:p>
          <a:p>
            <a:pPr>
              <a:spcBef>
                <a:spcPts val="0"/>
              </a:spcBef>
              <a:buNone/>
            </a:pPr>
            <a:r>
              <a:t/>
            </a:r>
            <a:endParaRPr sz="2000"/>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2CC"/>
        </a:solidFill>
      </p:bgPr>
    </p:bg>
    <p:spTree>
      <p:nvGrpSpPr>
        <p:cNvPr id="35" name="Shape 35"/>
        <p:cNvGrpSpPr/>
        <p:nvPr/>
      </p:nvGrpSpPr>
      <p:grpSpPr>
        <a:xfrm>
          <a:off x="0" y="0"/>
          <a:ext cx="0" cy="0"/>
          <a:chOff x="0" y="0"/>
          <a:chExt cx="0" cy="0"/>
        </a:xfrm>
      </p:grpSpPr>
      <p:sp>
        <p:nvSpPr>
          <p:cNvPr id="36" name="Shape 36"/>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What Are Proteins?</a:t>
            </a:r>
          </a:p>
        </p:txBody>
      </p:sp>
      <p:sp>
        <p:nvSpPr>
          <p:cNvPr id="37" name="Shape 37"/>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228600" lvl="0" marL="457200" rtl="0">
              <a:spcBef>
                <a:spcPts val="0"/>
              </a:spcBef>
            </a:pPr>
            <a:r>
              <a:rPr lang="en"/>
              <a:t>large, complex molecules made up of carbon, nitrogen, hydrogen, oxygen, and one or more chains of amino acids </a:t>
            </a:r>
          </a:p>
          <a:p>
            <a:pPr indent="-228600" lvl="0" marL="457200" rtl="0">
              <a:spcBef>
                <a:spcPts val="0"/>
              </a:spcBef>
            </a:pPr>
            <a:r>
              <a:rPr lang="en"/>
              <a:t>20 different types of amino acids (monomer) that can form a protein </a:t>
            </a:r>
          </a:p>
          <a:p>
            <a:pPr indent="-228600" lvl="0" marL="457200" rtl="0">
              <a:spcBef>
                <a:spcPts val="0"/>
              </a:spcBef>
            </a:pPr>
            <a:r>
              <a:rPr lang="en"/>
              <a:t>3 types-fibrous, globular, membrane</a:t>
            </a:r>
          </a:p>
          <a:p>
            <a:pPr lvl="0" rtl="0">
              <a:spcBef>
                <a:spcPts val="0"/>
              </a:spcBef>
              <a:buNone/>
            </a:pPr>
            <a:r>
              <a:t/>
            </a: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2CC"/>
        </a:solidFill>
      </p:bgPr>
    </p:bg>
    <p:spTree>
      <p:nvGrpSpPr>
        <p:cNvPr id="41" name="Shape 41"/>
        <p:cNvGrpSpPr/>
        <p:nvPr/>
      </p:nvGrpSpPr>
      <p:grpSpPr>
        <a:xfrm>
          <a:off x="0" y="0"/>
          <a:ext cx="0" cy="0"/>
          <a:chOff x="0" y="0"/>
          <a:chExt cx="0" cy="0"/>
        </a:xfrm>
      </p:grpSpPr>
      <p:sp>
        <p:nvSpPr>
          <p:cNvPr id="42" name="Shape 42"/>
          <p:cNvSpPr txBox="1"/>
          <p:nvPr>
            <p:ph type="title"/>
          </p:nvPr>
        </p:nvSpPr>
        <p:spPr>
          <a:xfrm>
            <a:off x="457200" y="88328"/>
            <a:ext cx="8229600" cy="857400"/>
          </a:xfrm>
          <a:prstGeom prst="rect">
            <a:avLst/>
          </a:prstGeom>
        </p:spPr>
        <p:txBody>
          <a:bodyPr anchorCtr="0" anchor="b" bIns="91425" lIns="91425" rIns="91425" tIns="91425">
            <a:noAutofit/>
          </a:bodyPr>
          <a:lstStyle/>
          <a:p>
            <a:pPr>
              <a:spcBef>
                <a:spcPts val="0"/>
              </a:spcBef>
              <a:buNone/>
            </a:pPr>
            <a:r>
              <a:rPr lang="en"/>
              <a:t>Function</a:t>
            </a:r>
          </a:p>
        </p:txBody>
      </p:sp>
      <p:sp>
        <p:nvSpPr>
          <p:cNvPr id="43" name="Shape 43"/>
          <p:cNvSpPr txBox="1"/>
          <p:nvPr>
            <p:ph idx="1" type="body"/>
          </p:nvPr>
        </p:nvSpPr>
        <p:spPr>
          <a:xfrm>
            <a:off x="510675" y="815175"/>
            <a:ext cx="8229600" cy="3266999"/>
          </a:xfrm>
          <a:prstGeom prst="rect">
            <a:avLst/>
          </a:prstGeom>
        </p:spPr>
        <p:txBody>
          <a:bodyPr anchorCtr="0" anchor="t" bIns="91425" lIns="91425" rIns="91425" tIns="91425">
            <a:noAutofit/>
          </a:bodyPr>
          <a:lstStyle/>
          <a:p>
            <a:pPr indent="-228600" lvl="0" marL="457200" rtl="0">
              <a:spcBef>
                <a:spcPts val="0"/>
              </a:spcBef>
            </a:pPr>
            <a:r>
              <a:rPr lang="en"/>
              <a:t>Each protein within the body performs a specific function. Some proteins provide structural support, while others are function to aid bodily movement, while some serve as in defense against germs.</a:t>
            </a:r>
          </a:p>
          <a:p>
            <a:pPr indent="-228600" lvl="0" marL="457200">
              <a:spcBef>
                <a:spcPts val="0"/>
              </a:spcBef>
            </a:pPr>
            <a:r>
              <a:rPr lang="en"/>
              <a:t>Proteins make up muscles, bone, hair, nails, and meat products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2CC"/>
        </a:solidFill>
      </p:bgPr>
    </p:bg>
    <p:spTree>
      <p:nvGrpSpPr>
        <p:cNvPr id="47" name="Shape 47"/>
        <p:cNvGrpSpPr/>
        <p:nvPr/>
      </p:nvGrpSpPr>
      <p:grpSpPr>
        <a:xfrm>
          <a:off x="0" y="0"/>
          <a:ext cx="0" cy="0"/>
          <a:chOff x="0" y="0"/>
          <a:chExt cx="0" cy="0"/>
        </a:xfrm>
      </p:grpSpPr>
      <p:sp>
        <p:nvSpPr>
          <p:cNvPr id="48" name="Shape 48"/>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Structure</a:t>
            </a:r>
          </a:p>
        </p:txBody>
      </p:sp>
      <p:pic>
        <p:nvPicPr>
          <p:cNvPr id="49" name="Shape 49"/>
          <p:cNvPicPr preferRelativeResize="0"/>
          <p:nvPr/>
        </p:nvPicPr>
        <p:blipFill>
          <a:blip r:embed="rId3">
            <a:alphaModFix/>
          </a:blip>
          <a:stretch>
            <a:fillRect/>
          </a:stretch>
        </p:blipFill>
        <p:spPr>
          <a:xfrm>
            <a:off x="534650" y="1422450"/>
            <a:ext cx="3221074" cy="2415799"/>
          </a:xfrm>
          <a:prstGeom prst="rect">
            <a:avLst/>
          </a:prstGeom>
          <a:noFill/>
          <a:ln>
            <a:noFill/>
          </a:ln>
        </p:spPr>
      </p:pic>
      <p:pic>
        <p:nvPicPr>
          <p:cNvPr id="50" name="Shape 50"/>
          <p:cNvPicPr preferRelativeResize="0"/>
          <p:nvPr/>
        </p:nvPicPr>
        <p:blipFill>
          <a:blip r:embed="rId4">
            <a:alphaModFix/>
          </a:blip>
          <a:stretch>
            <a:fillRect/>
          </a:stretch>
        </p:blipFill>
        <p:spPr>
          <a:xfrm>
            <a:off x="3905450" y="1379450"/>
            <a:ext cx="4830049" cy="250180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2CC"/>
        </a:solidFill>
      </p:bgPr>
    </p:bg>
    <p:spTree>
      <p:nvGrpSpPr>
        <p:cNvPr id="54" name="Shape 54"/>
        <p:cNvGrpSpPr/>
        <p:nvPr/>
      </p:nvGrpSpPr>
      <p:grpSpPr>
        <a:xfrm>
          <a:off x="0" y="0"/>
          <a:ext cx="0" cy="0"/>
          <a:chOff x="0" y="0"/>
          <a:chExt cx="0" cy="0"/>
        </a:xfrm>
      </p:grpSpPr>
      <p:sp>
        <p:nvSpPr>
          <p:cNvPr id="55" name="Shape 55"/>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Actin</a:t>
            </a:r>
          </a:p>
        </p:txBody>
      </p:sp>
      <p:sp>
        <p:nvSpPr>
          <p:cNvPr id="56" name="Shape 56"/>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228600" lvl="0" marL="457200" rtl="0">
              <a:spcBef>
                <a:spcPts val="0"/>
              </a:spcBef>
            </a:pPr>
            <a:r>
              <a:rPr lang="en"/>
              <a:t>most abundant in eukaryotic cells </a:t>
            </a:r>
          </a:p>
          <a:p>
            <a:pPr indent="-228600" lvl="0" marL="457200" rtl="0">
              <a:spcBef>
                <a:spcPts val="0"/>
              </a:spcBef>
            </a:pPr>
            <a:r>
              <a:rPr lang="en"/>
              <a:t>highly conserved</a:t>
            </a:r>
          </a:p>
          <a:p>
            <a:pPr indent="-228600" lvl="0" marL="457200" rtl="0">
              <a:spcBef>
                <a:spcPts val="0"/>
              </a:spcBef>
            </a:pPr>
            <a:r>
              <a:rPr lang="en"/>
              <a:t>participates in more protein-protein interactions than any other protein</a:t>
            </a:r>
          </a:p>
          <a:p>
            <a:pPr indent="-228600" lvl="0" marL="457200">
              <a:spcBef>
                <a:spcPts val="0"/>
              </a:spcBef>
            </a:pPr>
            <a:r>
              <a:rPr lang="en"/>
              <a:t>major cytoskeletal protein</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2CC"/>
        </a:solidFill>
      </p:bgPr>
    </p:bg>
    <p:spTree>
      <p:nvGrpSpPr>
        <p:cNvPr id="60" name="Shape 60"/>
        <p:cNvGrpSpPr/>
        <p:nvPr/>
      </p:nvGrpSpPr>
      <p:grpSpPr>
        <a:xfrm>
          <a:off x="0" y="0"/>
          <a:ext cx="0" cy="0"/>
          <a:chOff x="0" y="0"/>
          <a:chExt cx="0" cy="0"/>
        </a:xfrm>
      </p:grpSpPr>
      <p:sp>
        <p:nvSpPr>
          <p:cNvPr id="61" name="Shape 61"/>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Amylase</a:t>
            </a:r>
          </a:p>
        </p:txBody>
      </p:sp>
      <p:sp>
        <p:nvSpPr>
          <p:cNvPr id="62" name="Shape 62"/>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228600" lvl="0" marL="457200" rtl="0">
              <a:spcBef>
                <a:spcPts val="0"/>
              </a:spcBef>
            </a:pPr>
            <a:r>
              <a:rPr lang="en"/>
              <a:t>it is an enzyme that catalyzes the hydrolysis of starch into sugars</a:t>
            </a:r>
          </a:p>
          <a:p>
            <a:pPr indent="-228600" lvl="0" marL="457200" rtl="0">
              <a:spcBef>
                <a:spcPts val="0"/>
              </a:spcBef>
            </a:pPr>
            <a:r>
              <a:rPr lang="en"/>
              <a:t>it begins the chemical process of digestion (ex. saliva)</a:t>
            </a:r>
          </a:p>
          <a:p>
            <a:pPr indent="-228600" lvl="0" marL="457200" rtl="0">
              <a:spcBef>
                <a:spcPts val="0"/>
              </a:spcBef>
            </a:pPr>
            <a:r>
              <a:rPr lang="en"/>
              <a:t>helps our bodies to digest carbohydrates</a:t>
            </a:r>
          </a:p>
          <a:p>
            <a:pPr lvl="0">
              <a:spcBef>
                <a:spcPts val="0"/>
              </a:spcBef>
              <a:buNone/>
            </a:pPr>
            <a:r>
              <a:t/>
            </a: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2CC"/>
        </a:solidFill>
      </p:bgPr>
    </p:bg>
    <p:spTree>
      <p:nvGrpSpPr>
        <p:cNvPr id="66" name="Shape 66"/>
        <p:cNvGrpSpPr/>
        <p:nvPr/>
      </p:nvGrpSpPr>
      <p:grpSpPr>
        <a:xfrm>
          <a:off x="0" y="0"/>
          <a:ext cx="0" cy="0"/>
          <a:chOff x="0" y="0"/>
          <a:chExt cx="0" cy="0"/>
        </a:xfrm>
      </p:grpSpPr>
      <p:sp>
        <p:nvSpPr>
          <p:cNvPr id="67" name="Shape 67"/>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Pepsin</a:t>
            </a:r>
          </a:p>
        </p:txBody>
      </p:sp>
      <p:sp>
        <p:nvSpPr>
          <p:cNvPr id="68" name="Shape 68"/>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228600" lvl="0" marL="457200" rtl="0">
              <a:spcBef>
                <a:spcPts val="0"/>
              </a:spcBef>
            </a:pPr>
            <a:r>
              <a:rPr lang="en"/>
              <a:t>an enzyme that is the principal component of gastric acid. Used to help digest food in the stomach</a:t>
            </a:r>
          </a:p>
          <a:p>
            <a:pPr indent="-228600" lvl="0" marL="457200" rtl="0">
              <a:spcBef>
                <a:spcPts val="0"/>
              </a:spcBef>
            </a:pPr>
            <a:r>
              <a:rPr lang="en"/>
              <a:t>a catalyst in the breakdown of protein to form polypeptides </a:t>
            </a:r>
          </a:p>
          <a:p>
            <a:pPr indent="-228600" lvl="0" marL="457200">
              <a:spcBef>
                <a:spcPts val="0"/>
              </a:spcBef>
            </a:pPr>
            <a:r>
              <a:rPr lang="en"/>
              <a:t>formed from pepsinogen</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2CC"/>
        </a:solidFill>
      </p:bgPr>
    </p:bg>
    <p:spTree>
      <p:nvGrpSpPr>
        <p:cNvPr id="72" name="Shape 72"/>
        <p:cNvGrpSpPr/>
        <p:nvPr/>
      </p:nvGrpSpPr>
      <p:grpSpPr>
        <a:xfrm>
          <a:off x="0" y="0"/>
          <a:ext cx="0" cy="0"/>
          <a:chOff x="0" y="0"/>
          <a:chExt cx="0" cy="0"/>
        </a:xfrm>
      </p:grpSpPr>
      <p:sp>
        <p:nvSpPr>
          <p:cNvPr id="73" name="Shape 73"/>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Keratin</a:t>
            </a:r>
          </a:p>
        </p:txBody>
      </p:sp>
      <p:sp>
        <p:nvSpPr>
          <p:cNvPr id="74" name="Shape 74"/>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228600" lvl="0" marL="457200" rtl="0">
              <a:spcBef>
                <a:spcPts val="0"/>
              </a:spcBef>
            </a:pPr>
            <a:r>
              <a:rPr lang="en"/>
              <a:t>Highly durable protein that provides structure to several types of living tissue</a:t>
            </a:r>
          </a:p>
          <a:p>
            <a:pPr indent="-228600" lvl="0" marL="457200" rtl="0">
              <a:spcBef>
                <a:spcPts val="0"/>
              </a:spcBef>
            </a:pPr>
            <a:r>
              <a:rPr lang="en"/>
              <a:t>It is able to flex in multiple directions without breaking</a:t>
            </a:r>
          </a:p>
          <a:p>
            <a:pPr indent="-228600" lvl="0" marL="457200">
              <a:spcBef>
                <a:spcPts val="0"/>
              </a:spcBef>
            </a:pPr>
            <a:r>
              <a:rPr lang="en"/>
              <a:t>It is the key structural material making up the outer layer of human skin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2CC"/>
        </a:solidFill>
      </p:bgPr>
    </p:bg>
    <p:spTree>
      <p:nvGrpSpPr>
        <p:cNvPr id="78" name="Shape 78"/>
        <p:cNvGrpSpPr/>
        <p:nvPr/>
      </p:nvGrpSpPr>
      <p:grpSpPr>
        <a:xfrm>
          <a:off x="0" y="0"/>
          <a:ext cx="0" cy="0"/>
          <a:chOff x="0" y="0"/>
          <a:chExt cx="0" cy="0"/>
        </a:xfrm>
      </p:grpSpPr>
      <p:sp>
        <p:nvSpPr>
          <p:cNvPr id="79" name="Shape 79"/>
          <p:cNvSpPr txBox="1"/>
          <p:nvPr>
            <p:ph type="title"/>
          </p:nvPr>
        </p:nvSpPr>
        <p:spPr>
          <a:xfrm>
            <a:off x="457200" y="205976"/>
            <a:ext cx="8229600" cy="531900"/>
          </a:xfrm>
          <a:prstGeom prst="rect">
            <a:avLst/>
          </a:prstGeom>
        </p:spPr>
        <p:txBody>
          <a:bodyPr anchorCtr="0" anchor="b" bIns="91425" lIns="91425" rIns="91425" tIns="91425">
            <a:noAutofit/>
          </a:bodyPr>
          <a:lstStyle/>
          <a:p>
            <a:pPr>
              <a:spcBef>
                <a:spcPts val="0"/>
              </a:spcBef>
              <a:buNone/>
            </a:pPr>
            <a:r>
              <a:rPr lang="en"/>
              <a:t>Question 1</a:t>
            </a:r>
          </a:p>
        </p:txBody>
      </p:sp>
      <p:sp>
        <p:nvSpPr>
          <p:cNvPr id="80" name="Shape 80"/>
          <p:cNvSpPr txBox="1"/>
          <p:nvPr>
            <p:ph idx="1" type="body"/>
          </p:nvPr>
        </p:nvSpPr>
        <p:spPr>
          <a:xfrm>
            <a:off x="457200" y="609525"/>
            <a:ext cx="8229600" cy="4316399"/>
          </a:xfrm>
          <a:prstGeom prst="rect">
            <a:avLst/>
          </a:prstGeom>
        </p:spPr>
        <p:txBody>
          <a:bodyPr anchorCtr="0" anchor="t" bIns="91425" lIns="91425" rIns="91425" tIns="91425">
            <a:noAutofit/>
          </a:bodyPr>
          <a:lstStyle/>
          <a:p>
            <a:pPr indent="0" lvl="0" marL="0" rtl="0">
              <a:lnSpc>
                <a:spcPct val="115000"/>
              </a:lnSpc>
              <a:spcBef>
                <a:spcPts val="0"/>
              </a:spcBef>
              <a:buNone/>
            </a:pPr>
            <a:r>
              <a:rPr b="1" lang="en" sz="1800">
                <a:latin typeface="Times New Roman"/>
                <a:ea typeface="Times New Roman"/>
                <a:cs typeface="Times New Roman"/>
                <a:sym typeface="Times New Roman"/>
              </a:rPr>
              <a:t>A macromolecule is a big molecule made of smaller molecules and atoms.  How do smaller molecules make up larger molecules? What keeps them together? How do they fit together?</a:t>
            </a:r>
          </a:p>
          <a:p>
            <a:pPr indent="0" lvl="0" marL="0" rtl="0">
              <a:lnSpc>
                <a:spcPct val="115000"/>
              </a:lnSpc>
              <a:spcBef>
                <a:spcPts val="0"/>
              </a:spcBef>
              <a:buNone/>
            </a:pPr>
            <a:r>
              <a:rPr b="1" lang="en" sz="1800">
                <a:latin typeface="Times New Roman"/>
                <a:ea typeface="Times New Roman"/>
                <a:cs typeface="Times New Roman"/>
                <a:sym typeface="Times New Roman"/>
              </a:rPr>
              <a:t>A macromolecule is created by polymerization of smaller subunits called isomers.  There are typically composed of thousand and more atoms.  The 4 main types of macromolecules in the cell are carbohydrates, lipids, proteins, and nucleic acids (DNA+RNA).  </a:t>
            </a:r>
          </a:p>
          <a:p>
            <a:pPr indent="0" lvl="0" marL="0" rtl="0">
              <a:lnSpc>
                <a:spcPct val="115000"/>
              </a:lnSpc>
              <a:spcBef>
                <a:spcPts val="0"/>
              </a:spcBef>
              <a:buNone/>
            </a:pPr>
            <a:r>
              <a:rPr b="1" lang="en" sz="1800">
                <a:latin typeface="Times New Roman"/>
                <a:ea typeface="Times New Roman"/>
                <a:cs typeface="Times New Roman"/>
                <a:sym typeface="Times New Roman"/>
              </a:rPr>
              <a:t>carbohydrates-</a:t>
            </a:r>
            <a:r>
              <a:rPr lang="en" sz="1800">
                <a:latin typeface="Times New Roman"/>
                <a:ea typeface="Times New Roman"/>
                <a:cs typeface="Times New Roman"/>
                <a:sym typeface="Times New Roman"/>
              </a:rPr>
              <a:t>made from thousand of simple sugars all linked together</a:t>
            </a:r>
            <a:r>
              <a:rPr b="1" lang="en" sz="1800">
                <a:latin typeface="Times New Roman"/>
                <a:ea typeface="Times New Roman"/>
                <a:cs typeface="Times New Roman"/>
                <a:sym typeface="Times New Roman"/>
              </a:rPr>
              <a:t> </a:t>
            </a:r>
          </a:p>
          <a:p>
            <a:pPr indent="0" lvl="0" marL="0" rtl="0">
              <a:lnSpc>
                <a:spcPct val="115000"/>
              </a:lnSpc>
              <a:spcBef>
                <a:spcPts val="0"/>
              </a:spcBef>
              <a:buNone/>
            </a:pPr>
            <a:r>
              <a:rPr b="1" lang="en" sz="1800">
                <a:latin typeface="Times New Roman"/>
                <a:ea typeface="Times New Roman"/>
                <a:cs typeface="Times New Roman"/>
                <a:sym typeface="Times New Roman"/>
              </a:rPr>
              <a:t>lipids-</a:t>
            </a:r>
            <a:r>
              <a:rPr lang="en" sz="1800">
                <a:latin typeface="Times New Roman"/>
                <a:ea typeface="Times New Roman"/>
                <a:cs typeface="Times New Roman"/>
                <a:sym typeface="Times New Roman"/>
              </a:rPr>
              <a:t>large molecules made up of two types of molecules:glycerol and fatty acid</a:t>
            </a:r>
          </a:p>
          <a:p>
            <a:pPr indent="0" lvl="0" marL="0" rtl="0">
              <a:lnSpc>
                <a:spcPct val="115000"/>
              </a:lnSpc>
              <a:spcBef>
                <a:spcPts val="0"/>
              </a:spcBef>
              <a:buNone/>
            </a:pPr>
            <a:r>
              <a:rPr b="1" lang="en" sz="1800">
                <a:latin typeface="Times New Roman"/>
                <a:ea typeface="Times New Roman"/>
                <a:cs typeface="Times New Roman"/>
                <a:sym typeface="Times New Roman"/>
              </a:rPr>
              <a:t>proteins-</a:t>
            </a:r>
            <a:r>
              <a:rPr lang="en" sz="1800">
                <a:latin typeface="Times New Roman"/>
                <a:ea typeface="Times New Roman"/>
                <a:cs typeface="Times New Roman"/>
                <a:sym typeface="Times New Roman"/>
              </a:rPr>
              <a:t>diverse group of molecules (20 polymers) The amino acids are joined together by peptide bonds.</a:t>
            </a:r>
          </a:p>
          <a:p>
            <a:pPr indent="0" lvl="0" marL="0" rtl="0">
              <a:lnSpc>
                <a:spcPct val="115000"/>
              </a:lnSpc>
              <a:spcBef>
                <a:spcPts val="0"/>
              </a:spcBef>
              <a:buNone/>
            </a:pPr>
            <a:r>
              <a:rPr b="1" lang="en" sz="1800">
                <a:latin typeface="Times New Roman"/>
                <a:ea typeface="Times New Roman"/>
                <a:cs typeface="Times New Roman"/>
                <a:sym typeface="Times New Roman"/>
              </a:rPr>
              <a:t>nucleic acids-</a:t>
            </a:r>
            <a:r>
              <a:rPr lang="en" sz="1800">
                <a:solidFill>
                  <a:srgbClr val="000000"/>
                </a:solidFill>
                <a:latin typeface="Times New Roman"/>
                <a:ea typeface="Times New Roman"/>
                <a:cs typeface="Times New Roman"/>
                <a:sym typeface="Times New Roman"/>
              </a:rPr>
              <a:t>DNA and RNA are polymers of nucleotides.  Nucleotides are made up of three parts: phosphate, pentose sugar, and nitrogenous base.</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