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94" r:id="rId3"/>
    <p:sldId id="295" r:id="rId4"/>
    <p:sldId id="29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9" r:id="rId37"/>
    <p:sldId id="290" r:id="rId38"/>
    <p:sldId id="29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3" autoAdjust="0"/>
    <p:restoredTop sz="94711" autoAdjust="0"/>
  </p:normalViewPr>
  <p:slideViewPr>
    <p:cSldViewPr snapToGrid="0">
      <p:cViewPr varScale="1">
        <p:scale>
          <a:sx n="99" d="100"/>
          <a:sy n="99" d="100"/>
        </p:scale>
        <p:origin x="7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DBBC16-FB34-4627-80B7-722E28DC69F0}" type="datetimeFigureOut">
              <a:rPr lang="en-US" smtClean="0"/>
              <a:t>4/14/2016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9B2438-90AF-44DF-990D-D9E1622E234F}" type="slidenum">
              <a:rPr lang="en-US" smtClean="0"/>
              <a:t>‹#›</a:t>
            </a:fld>
            <a:endParaRPr lang="en-US"/>
          </a:p>
        </p:txBody>
      </p:sp>
    </p:spTree>
    <p:extLst>
      <p:ext uri="{BB962C8B-B14F-4D97-AF65-F5344CB8AC3E}">
        <p14:creationId xmlns:p14="http://schemas.microsoft.com/office/powerpoint/2010/main" val="74541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2</a:t>
            </a:fld>
            <a:endParaRPr lang="en-US"/>
          </a:p>
        </p:txBody>
      </p:sp>
    </p:spTree>
    <p:extLst>
      <p:ext uri="{BB962C8B-B14F-4D97-AF65-F5344CB8AC3E}">
        <p14:creationId xmlns:p14="http://schemas.microsoft.com/office/powerpoint/2010/main" val="397667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11</a:t>
            </a:fld>
            <a:endParaRPr lang="en-US"/>
          </a:p>
        </p:txBody>
      </p:sp>
    </p:spTree>
    <p:extLst>
      <p:ext uri="{BB962C8B-B14F-4D97-AF65-F5344CB8AC3E}">
        <p14:creationId xmlns:p14="http://schemas.microsoft.com/office/powerpoint/2010/main" val="3518429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12</a:t>
            </a:fld>
            <a:endParaRPr lang="en-US"/>
          </a:p>
        </p:txBody>
      </p:sp>
    </p:spTree>
    <p:extLst>
      <p:ext uri="{BB962C8B-B14F-4D97-AF65-F5344CB8AC3E}">
        <p14:creationId xmlns:p14="http://schemas.microsoft.com/office/powerpoint/2010/main" val="1735315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13</a:t>
            </a:fld>
            <a:endParaRPr lang="en-US"/>
          </a:p>
        </p:txBody>
      </p:sp>
    </p:spTree>
    <p:extLst>
      <p:ext uri="{BB962C8B-B14F-4D97-AF65-F5344CB8AC3E}">
        <p14:creationId xmlns:p14="http://schemas.microsoft.com/office/powerpoint/2010/main" val="1357547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14</a:t>
            </a:fld>
            <a:endParaRPr lang="en-US"/>
          </a:p>
        </p:txBody>
      </p:sp>
    </p:spTree>
    <p:extLst>
      <p:ext uri="{BB962C8B-B14F-4D97-AF65-F5344CB8AC3E}">
        <p14:creationId xmlns:p14="http://schemas.microsoft.com/office/powerpoint/2010/main" val="881013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15</a:t>
            </a:fld>
            <a:endParaRPr lang="en-US"/>
          </a:p>
        </p:txBody>
      </p:sp>
    </p:spTree>
    <p:extLst>
      <p:ext uri="{BB962C8B-B14F-4D97-AF65-F5344CB8AC3E}">
        <p14:creationId xmlns:p14="http://schemas.microsoft.com/office/powerpoint/2010/main" val="39806575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16</a:t>
            </a:fld>
            <a:endParaRPr lang="en-US"/>
          </a:p>
        </p:txBody>
      </p:sp>
    </p:spTree>
    <p:extLst>
      <p:ext uri="{BB962C8B-B14F-4D97-AF65-F5344CB8AC3E}">
        <p14:creationId xmlns:p14="http://schemas.microsoft.com/office/powerpoint/2010/main" val="2166586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17</a:t>
            </a:fld>
            <a:endParaRPr lang="en-US"/>
          </a:p>
        </p:txBody>
      </p:sp>
    </p:spTree>
    <p:extLst>
      <p:ext uri="{BB962C8B-B14F-4D97-AF65-F5344CB8AC3E}">
        <p14:creationId xmlns:p14="http://schemas.microsoft.com/office/powerpoint/2010/main" val="16916724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18</a:t>
            </a:fld>
            <a:endParaRPr lang="en-US"/>
          </a:p>
        </p:txBody>
      </p:sp>
    </p:spTree>
    <p:extLst>
      <p:ext uri="{BB962C8B-B14F-4D97-AF65-F5344CB8AC3E}">
        <p14:creationId xmlns:p14="http://schemas.microsoft.com/office/powerpoint/2010/main" val="30062783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19</a:t>
            </a:fld>
            <a:endParaRPr lang="en-US"/>
          </a:p>
        </p:txBody>
      </p:sp>
    </p:spTree>
    <p:extLst>
      <p:ext uri="{BB962C8B-B14F-4D97-AF65-F5344CB8AC3E}">
        <p14:creationId xmlns:p14="http://schemas.microsoft.com/office/powerpoint/2010/main" val="2076940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20</a:t>
            </a:fld>
            <a:endParaRPr lang="en-US"/>
          </a:p>
        </p:txBody>
      </p:sp>
    </p:spTree>
    <p:extLst>
      <p:ext uri="{BB962C8B-B14F-4D97-AF65-F5344CB8AC3E}">
        <p14:creationId xmlns:p14="http://schemas.microsoft.com/office/powerpoint/2010/main" val="763652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e</a:t>
            </a:r>
            <a:endParaRPr lang="en-US"/>
          </a:p>
        </p:txBody>
      </p:sp>
      <p:sp>
        <p:nvSpPr>
          <p:cNvPr id="4" name="Slide Number Placeholder 3"/>
          <p:cNvSpPr>
            <a:spLocks noGrp="1"/>
          </p:cNvSpPr>
          <p:nvPr>
            <p:ph type="sldNum" sz="quarter" idx="10"/>
          </p:nvPr>
        </p:nvSpPr>
        <p:spPr/>
        <p:txBody>
          <a:bodyPr/>
          <a:lstStyle/>
          <a:p>
            <a:fld id="{959B2438-90AF-44DF-990D-D9E1622E234F}" type="slidenum">
              <a:rPr lang="en-US" smtClean="0"/>
              <a:t>3</a:t>
            </a:fld>
            <a:endParaRPr lang="en-US"/>
          </a:p>
        </p:txBody>
      </p:sp>
    </p:spTree>
    <p:extLst>
      <p:ext uri="{BB962C8B-B14F-4D97-AF65-F5344CB8AC3E}">
        <p14:creationId xmlns:p14="http://schemas.microsoft.com/office/powerpoint/2010/main" val="36617355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21</a:t>
            </a:fld>
            <a:endParaRPr lang="en-US"/>
          </a:p>
        </p:txBody>
      </p:sp>
    </p:spTree>
    <p:extLst>
      <p:ext uri="{BB962C8B-B14F-4D97-AF65-F5344CB8AC3E}">
        <p14:creationId xmlns:p14="http://schemas.microsoft.com/office/powerpoint/2010/main" val="28138160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22</a:t>
            </a:fld>
            <a:endParaRPr lang="en-US"/>
          </a:p>
        </p:txBody>
      </p:sp>
    </p:spTree>
    <p:extLst>
      <p:ext uri="{BB962C8B-B14F-4D97-AF65-F5344CB8AC3E}">
        <p14:creationId xmlns:p14="http://schemas.microsoft.com/office/powerpoint/2010/main" val="39613341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23</a:t>
            </a:fld>
            <a:endParaRPr lang="en-US"/>
          </a:p>
        </p:txBody>
      </p:sp>
    </p:spTree>
    <p:extLst>
      <p:ext uri="{BB962C8B-B14F-4D97-AF65-F5344CB8AC3E}">
        <p14:creationId xmlns:p14="http://schemas.microsoft.com/office/powerpoint/2010/main" val="41601109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24</a:t>
            </a:fld>
            <a:endParaRPr lang="en-US"/>
          </a:p>
        </p:txBody>
      </p:sp>
    </p:spTree>
    <p:extLst>
      <p:ext uri="{BB962C8B-B14F-4D97-AF65-F5344CB8AC3E}">
        <p14:creationId xmlns:p14="http://schemas.microsoft.com/office/powerpoint/2010/main" val="22775028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25</a:t>
            </a:fld>
            <a:endParaRPr lang="en-US"/>
          </a:p>
        </p:txBody>
      </p:sp>
    </p:spTree>
    <p:extLst>
      <p:ext uri="{BB962C8B-B14F-4D97-AF65-F5344CB8AC3E}">
        <p14:creationId xmlns:p14="http://schemas.microsoft.com/office/powerpoint/2010/main" val="25476498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26</a:t>
            </a:fld>
            <a:endParaRPr lang="en-US"/>
          </a:p>
        </p:txBody>
      </p:sp>
    </p:spTree>
    <p:extLst>
      <p:ext uri="{BB962C8B-B14F-4D97-AF65-F5344CB8AC3E}">
        <p14:creationId xmlns:p14="http://schemas.microsoft.com/office/powerpoint/2010/main" val="37801059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27</a:t>
            </a:fld>
            <a:endParaRPr lang="en-US"/>
          </a:p>
        </p:txBody>
      </p:sp>
    </p:spTree>
    <p:extLst>
      <p:ext uri="{BB962C8B-B14F-4D97-AF65-F5344CB8AC3E}">
        <p14:creationId xmlns:p14="http://schemas.microsoft.com/office/powerpoint/2010/main" val="13418085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28</a:t>
            </a:fld>
            <a:endParaRPr lang="en-US"/>
          </a:p>
        </p:txBody>
      </p:sp>
    </p:spTree>
    <p:extLst>
      <p:ext uri="{BB962C8B-B14F-4D97-AF65-F5344CB8AC3E}">
        <p14:creationId xmlns:p14="http://schemas.microsoft.com/office/powerpoint/2010/main" val="42307814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29</a:t>
            </a:fld>
            <a:endParaRPr lang="en-US"/>
          </a:p>
        </p:txBody>
      </p:sp>
    </p:spTree>
    <p:extLst>
      <p:ext uri="{BB962C8B-B14F-4D97-AF65-F5344CB8AC3E}">
        <p14:creationId xmlns:p14="http://schemas.microsoft.com/office/powerpoint/2010/main" val="13409936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30</a:t>
            </a:fld>
            <a:endParaRPr lang="en-US"/>
          </a:p>
        </p:txBody>
      </p:sp>
    </p:spTree>
    <p:extLst>
      <p:ext uri="{BB962C8B-B14F-4D97-AF65-F5344CB8AC3E}">
        <p14:creationId xmlns:p14="http://schemas.microsoft.com/office/powerpoint/2010/main" val="884568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4</a:t>
            </a:fld>
            <a:endParaRPr lang="en-US"/>
          </a:p>
        </p:txBody>
      </p:sp>
    </p:spTree>
    <p:extLst>
      <p:ext uri="{BB962C8B-B14F-4D97-AF65-F5344CB8AC3E}">
        <p14:creationId xmlns:p14="http://schemas.microsoft.com/office/powerpoint/2010/main" val="42364140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31</a:t>
            </a:fld>
            <a:endParaRPr lang="en-US"/>
          </a:p>
        </p:txBody>
      </p:sp>
    </p:spTree>
    <p:extLst>
      <p:ext uri="{BB962C8B-B14F-4D97-AF65-F5344CB8AC3E}">
        <p14:creationId xmlns:p14="http://schemas.microsoft.com/office/powerpoint/2010/main" val="15657548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32</a:t>
            </a:fld>
            <a:endParaRPr lang="en-US"/>
          </a:p>
        </p:txBody>
      </p:sp>
    </p:spTree>
    <p:extLst>
      <p:ext uri="{BB962C8B-B14F-4D97-AF65-F5344CB8AC3E}">
        <p14:creationId xmlns:p14="http://schemas.microsoft.com/office/powerpoint/2010/main" val="37213025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33</a:t>
            </a:fld>
            <a:endParaRPr lang="en-US"/>
          </a:p>
        </p:txBody>
      </p:sp>
    </p:spTree>
    <p:extLst>
      <p:ext uri="{BB962C8B-B14F-4D97-AF65-F5344CB8AC3E}">
        <p14:creationId xmlns:p14="http://schemas.microsoft.com/office/powerpoint/2010/main" val="28419933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34</a:t>
            </a:fld>
            <a:endParaRPr lang="en-US"/>
          </a:p>
        </p:txBody>
      </p:sp>
    </p:spTree>
    <p:extLst>
      <p:ext uri="{BB962C8B-B14F-4D97-AF65-F5344CB8AC3E}">
        <p14:creationId xmlns:p14="http://schemas.microsoft.com/office/powerpoint/2010/main" val="12922945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35</a:t>
            </a:fld>
            <a:endParaRPr lang="en-US"/>
          </a:p>
        </p:txBody>
      </p:sp>
    </p:spTree>
    <p:extLst>
      <p:ext uri="{BB962C8B-B14F-4D97-AF65-F5344CB8AC3E}">
        <p14:creationId xmlns:p14="http://schemas.microsoft.com/office/powerpoint/2010/main" val="42483929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36</a:t>
            </a:fld>
            <a:endParaRPr lang="en-US"/>
          </a:p>
        </p:txBody>
      </p:sp>
    </p:spTree>
    <p:extLst>
      <p:ext uri="{BB962C8B-B14F-4D97-AF65-F5344CB8AC3E}">
        <p14:creationId xmlns:p14="http://schemas.microsoft.com/office/powerpoint/2010/main" val="8998888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37</a:t>
            </a:fld>
            <a:endParaRPr lang="en-US"/>
          </a:p>
        </p:txBody>
      </p:sp>
    </p:spTree>
    <p:extLst>
      <p:ext uri="{BB962C8B-B14F-4D97-AF65-F5344CB8AC3E}">
        <p14:creationId xmlns:p14="http://schemas.microsoft.com/office/powerpoint/2010/main" val="282974560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38</a:t>
            </a:fld>
            <a:endParaRPr lang="en-US"/>
          </a:p>
        </p:txBody>
      </p:sp>
    </p:spTree>
    <p:extLst>
      <p:ext uri="{BB962C8B-B14F-4D97-AF65-F5344CB8AC3E}">
        <p14:creationId xmlns:p14="http://schemas.microsoft.com/office/powerpoint/2010/main" val="1407384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5</a:t>
            </a:fld>
            <a:endParaRPr lang="en-US"/>
          </a:p>
        </p:txBody>
      </p:sp>
    </p:spTree>
    <p:extLst>
      <p:ext uri="{BB962C8B-B14F-4D97-AF65-F5344CB8AC3E}">
        <p14:creationId xmlns:p14="http://schemas.microsoft.com/office/powerpoint/2010/main" val="369114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6</a:t>
            </a:fld>
            <a:endParaRPr lang="en-US"/>
          </a:p>
        </p:txBody>
      </p:sp>
    </p:spTree>
    <p:extLst>
      <p:ext uri="{BB962C8B-B14F-4D97-AF65-F5344CB8AC3E}">
        <p14:creationId xmlns:p14="http://schemas.microsoft.com/office/powerpoint/2010/main" val="1501322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7</a:t>
            </a:fld>
            <a:endParaRPr lang="en-US"/>
          </a:p>
        </p:txBody>
      </p:sp>
    </p:spTree>
    <p:extLst>
      <p:ext uri="{BB962C8B-B14F-4D97-AF65-F5344CB8AC3E}">
        <p14:creationId xmlns:p14="http://schemas.microsoft.com/office/powerpoint/2010/main" val="2281149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8</a:t>
            </a:fld>
            <a:endParaRPr lang="en-US"/>
          </a:p>
        </p:txBody>
      </p:sp>
    </p:spTree>
    <p:extLst>
      <p:ext uri="{BB962C8B-B14F-4D97-AF65-F5344CB8AC3E}">
        <p14:creationId xmlns:p14="http://schemas.microsoft.com/office/powerpoint/2010/main" val="3887960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9</a:t>
            </a:fld>
            <a:endParaRPr lang="en-US"/>
          </a:p>
        </p:txBody>
      </p:sp>
    </p:spTree>
    <p:extLst>
      <p:ext uri="{BB962C8B-B14F-4D97-AF65-F5344CB8AC3E}">
        <p14:creationId xmlns:p14="http://schemas.microsoft.com/office/powerpoint/2010/main" val="1074732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endParaRPr lang="en-US" dirty="0"/>
          </a:p>
        </p:txBody>
      </p:sp>
      <p:sp>
        <p:nvSpPr>
          <p:cNvPr id="4" name="Slide Number Placeholder 3"/>
          <p:cNvSpPr>
            <a:spLocks noGrp="1"/>
          </p:cNvSpPr>
          <p:nvPr>
            <p:ph type="sldNum" sz="quarter" idx="10"/>
          </p:nvPr>
        </p:nvSpPr>
        <p:spPr/>
        <p:txBody>
          <a:bodyPr/>
          <a:lstStyle/>
          <a:p>
            <a:fld id="{959B2438-90AF-44DF-990D-D9E1622E234F}" type="slidenum">
              <a:rPr lang="en-US" smtClean="0"/>
              <a:t>10</a:t>
            </a:fld>
            <a:endParaRPr lang="en-US"/>
          </a:p>
        </p:txBody>
      </p:sp>
    </p:spTree>
    <p:extLst>
      <p:ext uri="{BB962C8B-B14F-4D97-AF65-F5344CB8AC3E}">
        <p14:creationId xmlns:p14="http://schemas.microsoft.com/office/powerpoint/2010/main" val="3765688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b="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b="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fld id="{2028A24E-4098-4E3B-9375-CBFAB1FEFB7A}" type="datetimeFigureOut">
              <a:rPr lang="en-US" smtClean="0"/>
              <a:pPr/>
              <a:t>4/14/2016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fld id="{AE6F9FC9-8CBD-49DD-8CD5-4BED47A10B74}" type="slidenum">
              <a:rPr lang="en-US" smtClean="0"/>
              <a:pPr/>
              <a:t>‹#›</a:t>
            </a:fld>
            <a:endParaRPr lang="en-US"/>
          </a:p>
        </p:txBody>
      </p:sp>
    </p:spTree>
    <p:extLst>
      <p:ext uri="{BB962C8B-B14F-4D97-AF65-F5344CB8AC3E}">
        <p14:creationId xmlns:p14="http://schemas.microsoft.com/office/powerpoint/2010/main" val="1109050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2028A24E-4098-4E3B-9375-CBFAB1FEFB7A}" type="datetimeFigureOut">
              <a:rPr lang="en-US" smtClean="0"/>
              <a:t>4/14/2016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E6F9FC9-8CBD-49DD-8CD5-4BED47A10B74}" type="slidenum">
              <a:rPr lang="en-US" smtClean="0"/>
              <a:t>‹#›</a:t>
            </a:fld>
            <a:endParaRPr lang="en-US"/>
          </a:p>
        </p:txBody>
      </p:sp>
    </p:spTree>
    <p:extLst>
      <p:ext uri="{BB962C8B-B14F-4D97-AF65-F5344CB8AC3E}">
        <p14:creationId xmlns:p14="http://schemas.microsoft.com/office/powerpoint/2010/main" val="632580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2028A24E-4098-4E3B-9375-CBFAB1FEFB7A}" type="datetimeFigureOut">
              <a:rPr lang="en-US" smtClean="0"/>
              <a:t>4/14/2016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E6F9FC9-8CBD-49DD-8CD5-4BED47A10B74}" type="slidenum">
              <a:rPr lang="en-US" smtClean="0"/>
              <a:t>‹#›</a:t>
            </a:fld>
            <a:endParaRPr lang="en-US"/>
          </a:p>
        </p:txBody>
      </p:sp>
    </p:spTree>
    <p:extLst>
      <p:ext uri="{BB962C8B-B14F-4D97-AF65-F5344CB8AC3E}">
        <p14:creationId xmlns:p14="http://schemas.microsoft.com/office/powerpoint/2010/main" val="248739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2028A24E-4098-4E3B-9375-CBFAB1FEFB7A}" type="datetimeFigureOut">
              <a:rPr lang="en-US" smtClean="0"/>
              <a:t>4/14/2016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E6F9FC9-8CBD-49DD-8CD5-4BED47A10B74}" type="slidenum">
              <a:rPr lang="en-US" smtClean="0"/>
              <a:t>‹#›</a:t>
            </a:fld>
            <a:endParaRPr lang="en-US"/>
          </a:p>
        </p:txBody>
      </p:sp>
    </p:spTree>
    <p:extLst>
      <p:ext uri="{BB962C8B-B14F-4D97-AF65-F5344CB8AC3E}">
        <p14:creationId xmlns:p14="http://schemas.microsoft.com/office/powerpoint/2010/main" val="3945068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2028A24E-4098-4E3B-9375-CBFAB1FEFB7A}" type="datetimeFigureOut">
              <a:rPr lang="en-US" smtClean="0"/>
              <a:t>4/14/2016</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E6F9FC9-8CBD-49DD-8CD5-4BED47A10B74}" type="slidenum">
              <a:rPr lang="en-US" smtClean="0"/>
              <a:t>‹#›</a:t>
            </a:fld>
            <a:endParaRPr lang="en-US"/>
          </a:p>
        </p:txBody>
      </p:sp>
    </p:spTree>
    <p:extLst>
      <p:ext uri="{BB962C8B-B14F-4D97-AF65-F5344CB8AC3E}">
        <p14:creationId xmlns:p14="http://schemas.microsoft.com/office/powerpoint/2010/main" val="2206354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2028A24E-4098-4E3B-9375-CBFAB1FEFB7A}" type="datetimeFigureOut">
              <a:rPr lang="en-US" smtClean="0"/>
              <a:t>4/14/2016</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AE6F9FC9-8CBD-49DD-8CD5-4BED47A10B74}" type="slidenum">
              <a:rPr lang="en-US" smtClean="0"/>
              <a:t>‹#›</a:t>
            </a:fld>
            <a:endParaRPr lang="en-US"/>
          </a:p>
        </p:txBody>
      </p:sp>
    </p:spTree>
    <p:extLst>
      <p:ext uri="{BB962C8B-B14F-4D97-AF65-F5344CB8AC3E}">
        <p14:creationId xmlns:p14="http://schemas.microsoft.com/office/powerpoint/2010/main" val="681371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2028A24E-4098-4E3B-9375-CBFAB1FEFB7A}" type="datetimeFigureOut">
              <a:rPr lang="en-US" smtClean="0"/>
              <a:t>4/14/2016</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AE6F9FC9-8CBD-49DD-8CD5-4BED47A10B74}" type="slidenum">
              <a:rPr lang="en-US" smtClean="0"/>
              <a:t>‹#›</a:t>
            </a:fld>
            <a:endParaRPr lang="en-US"/>
          </a:p>
        </p:txBody>
      </p:sp>
    </p:spTree>
    <p:extLst>
      <p:ext uri="{BB962C8B-B14F-4D97-AF65-F5344CB8AC3E}">
        <p14:creationId xmlns:p14="http://schemas.microsoft.com/office/powerpoint/2010/main" val="169617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2028A24E-4098-4E3B-9375-CBFAB1FEFB7A}" type="datetimeFigureOut">
              <a:rPr lang="en-US" smtClean="0"/>
              <a:t>4/14/2016</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AE6F9FC9-8CBD-49DD-8CD5-4BED47A10B74}" type="slidenum">
              <a:rPr lang="en-US" smtClean="0"/>
              <a:t>‹#›</a:t>
            </a:fld>
            <a:endParaRPr lang="en-US"/>
          </a:p>
        </p:txBody>
      </p:sp>
    </p:spTree>
    <p:extLst>
      <p:ext uri="{BB962C8B-B14F-4D97-AF65-F5344CB8AC3E}">
        <p14:creationId xmlns:p14="http://schemas.microsoft.com/office/powerpoint/2010/main" val="362515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2028A24E-4098-4E3B-9375-CBFAB1FEFB7A}" type="datetimeFigureOut">
              <a:rPr lang="en-US" smtClean="0"/>
              <a:t>4/14/2016</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AE6F9FC9-8CBD-49DD-8CD5-4BED47A10B74}" type="slidenum">
              <a:rPr lang="en-US" smtClean="0"/>
              <a:t>‹#›</a:t>
            </a:fld>
            <a:endParaRPr lang="en-US"/>
          </a:p>
        </p:txBody>
      </p:sp>
    </p:spTree>
    <p:extLst>
      <p:ext uri="{BB962C8B-B14F-4D97-AF65-F5344CB8AC3E}">
        <p14:creationId xmlns:p14="http://schemas.microsoft.com/office/powerpoint/2010/main" val="3310721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2028A24E-4098-4E3B-9375-CBFAB1FEFB7A}" type="datetimeFigureOut">
              <a:rPr lang="en-US" smtClean="0"/>
              <a:t>4/14/2016</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AE6F9FC9-8CBD-49DD-8CD5-4BED47A10B74}" type="slidenum">
              <a:rPr lang="en-US" smtClean="0"/>
              <a:t>‹#›</a:t>
            </a:fld>
            <a:endParaRPr lang="en-US"/>
          </a:p>
        </p:txBody>
      </p:sp>
    </p:spTree>
    <p:extLst>
      <p:ext uri="{BB962C8B-B14F-4D97-AF65-F5344CB8AC3E}">
        <p14:creationId xmlns:p14="http://schemas.microsoft.com/office/powerpoint/2010/main" val="3811964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2028A24E-4098-4E3B-9375-CBFAB1FEFB7A}" type="datetimeFigureOut">
              <a:rPr lang="en-US" smtClean="0"/>
              <a:t>4/14/2016</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AE6F9FC9-8CBD-49DD-8CD5-4BED47A10B74}" type="slidenum">
              <a:rPr lang="en-US" smtClean="0"/>
              <a:t>‹#›</a:t>
            </a:fld>
            <a:endParaRPr lang="en-US"/>
          </a:p>
        </p:txBody>
      </p:sp>
    </p:spTree>
    <p:extLst>
      <p:ext uri="{BB962C8B-B14F-4D97-AF65-F5344CB8AC3E}">
        <p14:creationId xmlns:p14="http://schemas.microsoft.com/office/powerpoint/2010/main" val="2227747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5503" y="182880"/>
            <a:ext cx="8893743" cy="6545179"/>
          </a:xfrm>
          <a:prstGeom prst="rect">
            <a:avLst/>
          </a:prstGeom>
        </p:spPr>
        <p:txBody>
          <a:bodyPr vert="horz" lIns="91440" tIns="45720" rIns="91440" bIns="45720" rtlCol="0">
            <a:normAutofit/>
          </a:bodyPr>
          <a:lstStyle/>
          <a:p>
            <a:pPr lvl="0"/>
            <a:r>
              <a:rPr lang="en-US" dirty="0" smtClean="0"/>
              <a:t>Click to edit Master text style</a:t>
            </a:r>
          </a:p>
        </p:txBody>
      </p:sp>
    </p:spTree>
    <p:extLst>
      <p:ext uri="{BB962C8B-B14F-4D97-AF65-F5344CB8AC3E}">
        <p14:creationId xmlns:p14="http://schemas.microsoft.com/office/powerpoint/2010/main" val="34732028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Homeostasis Review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99597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effectLst/>
              </a:rPr>
              <a:t>Why is it that some body cells respond differently to the same peptide hormones</a:t>
            </a:r>
            <a:r>
              <a:rPr lang="en-US" sz="3200" dirty="0" smtClean="0">
                <a:effectLst/>
              </a:rPr>
              <a:t>?</a:t>
            </a:r>
          </a:p>
          <a:p>
            <a:r>
              <a:rPr lang="en-US" sz="3200" dirty="0" smtClean="0">
                <a:effectLst/>
              </a:rPr>
              <a:t>a</a:t>
            </a:r>
            <a:r>
              <a:rPr lang="en-US" sz="3200" dirty="0">
                <a:effectLst/>
              </a:rPr>
              <a:t>. The circulatory system regulates responses to hormones by routing the hormones to specific targets.   </a:t>
            </a:r>
            <a:endParaRPr lang="en-US" sz="3200" dirty="0" smtClean="0">
              <a:effectLst/>
            </a:endParaRPr>
          </a:p>
          <a:p>
            <a:r>
              <a:rPr lang="en-US" sz="3200" dirty="0" smtClean="0">
                <a:effectLst/>
              </a:rPr>
              <a:t>b</a:t>
            </a:r>
            <a:r>
              <a:rPr lang="en-US" sz="3200" dirty="0">
                <a:effectLst/>
              </a:rPr>
              <a:t>. Each cell knows how it fits into the body's master plan.   </a:t>
            </a:r>
            <a:endParaRPr lang="en-US" sz="3200" dirty="0" smtClean="0">
              <a:effectLst/>
            </a:endParaRPr>
          </a:p>
          <a:p>
            <a:r>
              <a:rPr lang="en-US" sz="3200" dirty="0" smtClean="0">
                <a:effectLst/>
              </a:rPr>
              <a:t>c</a:t>
            </a:r>
            <a:r>
              <a:rPr lang="en-US" sz="3200" dirty="0">
                <a:effectLst/>
              </a:rPr>
              <a:t>. Different target cells have different genes.   </a:t>
            </a:r>
            <a:endParaRPr lang="en-US" sz="3200" dirty="0" smtClean="0">
              <a:effectLst/>
            </a:endParaRPr>
          </a:p>
          <a:p>
            <a:r>
              <a:rPr lang="en-US" sz="3200" dirty="0" smtClean="0">
                <a:effectLst/>
              </a:rPr>
              <a:t>d</a:t>
            </a:r>
            <a:r>
              <a:rPr lang="en-US" sz="3200" dirty="0">
                <a:effectLst/>
              </a:rPr>
              <a:t>. A target cell's response is determined by the product of a signal transduction pathway.  </a:t>
            </a:r>
            <a:endParaRPr lang="en-US" sz="3200" dirty="0" smtClean="0">
              <a:effectLst/>
            </a:endParaRPr>
          </a:p>
          <a:p>
            <a:r>
              <a:rPr lang="en-US" sz="3200" dirty="0" smtClean="0">
                <a:effectLst/>
              </a:rPr>
              <a:t>e</a:t>
            </a:r>
            <a:r>
              <a:rPr lang="en-US" sz="3200" dirty="0">
                <a:effectLst/>
              </a:rPr>
              <a:t>. The hormone is chemically altered in different ways as it travels through the circulatory system</a:t>
            </a:r>
            <a:r>
              <a:rPr lang="en-US" sz="3200" dirty="0" smtClean="0">
                <a:effectLst/>
              </a:rPr>
              <a:t>.</a:t>
            </a:r>
            <a:endParaRPr lang="en-US" sz="3200" dirty="0">
              <a:effectLst/>
            </a:endParaRPr>
          </a:p>
        </p:txBody>
      </p:sp>
    </p:spTree>
    <p:extLst>
      <p:ext uri="{BB962C8B-B14F-4D97-AF65-F5344CB8AC3E}">
        <p14:creationId xmlns:p14="http://schemas.microsoft.com/office/powerpoint/2010/main" val="692803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effectLst/>
              </a:rPr>
              <a:t>Of the following, a receptor protein in a membrane that recognizes a chemical signal is most similar to</a:t>
            </a:r>
          </a:p>
          <a:p>
            <a:r>
              <a:rPr lang="en-US" sz="3200" dirty="0">
                <a:effectLst/>
              </a:rPr>
              <a:t>a. genes making up a chromosome.   </a:t>
            </a:r>
            <a:endParaRPr lang="en-US" sz="3200" dirty="0" smtClean="0">
              <a:effectLst/>
            </a:endParaRPr>
          </a:p>
          <a:p>
            <a:r>
              <a:rPr lang="en-US" sz="3200" dirty="0" smtClean="0">
                <a:effectLst/>
              </a:rPr>
              <a:t>b</a:t>
            </a:r>
            <a:r>
              <a:rPr lang="en-US" sz="3200" dirty="0">
                <a:effectLst/>
              </a:rPr>
              <a:t>. the active site of an allosteric enzyme in the cytoplasm that binds to a specific substrate.   </a:t>
            </a:r>
            <a:endParaRPr lang="en-US" sz="3200" dirty="0" smtClean="0">
              <a:effectLst/>
            </a:endParaRPr>
          </a:p>
          <a:p>
            <a:r>
              <a:rPr lang="en-US" sz="3200" dirty="0" smtClean="0">
                <a:effectLst/>
              </a:rPr>
              <a:t>c</a:t>
            </a:r>
            <a:r>
              <a:rPr lang="en-US" sz="3200" dirty="0">
                <a:effectLst/>
              </a:rPr>
              <a:t>. RNA specifying the amino acids in a polypeptide.   </a:t>
            </a:r>
            <a:endParaRPr lang="en-US" sz="3200" dirty="0" smtClean="0">
              <a:effectLst/>
            </a:endParaRPr>
          </a:p>
          <a:p>
            <a:r>
              <a:rPr lang="en-US" sz="3200" dirty="0" smtClean="0">
                <a:effectLst/>
              </a:rPr>
              <a:t>d</a:t>
            </a:r>
            <a:r>
              <a:rPr lang="en-US" sz="3200" dirty="0">
                <a:effectLst/>
              </a:rPr>
              <a:t>. a particular metabolic pathway operating within a specific organelle.   </a:t>
            </a:r>
            <a:endParaRPr lang="en-US" sz="3200" dirty="0" smtClean="0">
              <a:effectLst/>
            </a:endParaRPr>
          </a:p>
          <a:p>
            <a:r>
              <a:rPr lang="en-US" sz="3200" dirty="0" smtClean="0">
                <a:effectLst/>
              </a:rPr>
              <a:t>e</a:t>
            </a:r>
            <a:r>
              <a:rPr lang="en-US" sz="3200" dirty="0">
                <a:effectLst/>
              </a:rPr>
              <a:t>. an enzyme with an optimum pH and temperature for activity.</a:t>
            </a:r>
          </a:p>
          <a:p>
            <a:endParaRPr lang="en-US" sz="3200" dirty="0"/>
          </a:p>
        </p:txBody>
      </p:sp>
    </p:spTree>
    <p:extLst>
      <p:ext uri="{BB962C8B-B14F-4D97-AF65-F5344CB8AC3E}">
        <p14:creationId xmlns:p14="http://schemas.microsoft.com/office/powerpoint/2010/main" val="1944157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600" dirty="0">
                <a:effectLst/>
              </a:rPr>
              <a:t>Which of the following differentiates T cells and B cells?</a:t>
            </a:r>
          </a:p>
          <a:p>
            <a:r>
              <a:rPr lang="en-US" sz="3600" dirty="0">
                <a:effectLst/>
              </a:rPr>
              <a:t>a. T cells but not B cells are stimulated to increase the rate of their cell cycles.   </a:t>
            </a:r>
            <a:endParaRPr lang="en-US" sz="3600" dirty="0" smtClean="0">
              <a:effectLst/>
            </a:endParaRPr>
          </a:p>
          <a:p>
            <a:r>
              <a:rPr lang="en-US" sz="3600" dirty="0" smtClean="0">
                <a:effectLst/>
              </a:rPr>
              <a:t>b</a:t>
            </a:r>
            <a:r>
              <a:rPr lang="en-US" sz="3600" dirty="0">
                <a:effectLst/>
              </a:rPr>
              <a:t>. T cells but not B cells can directly attack and destroy invading pathogens.   </a:t>
            </a:r>
            <a:endParaRPr lang="en-US" sz="3600" dirty="0" smtClean="0">
              <a:effectLst/>
            </a:endParaRPr>
          </a:p>
          <a:p>
            <a:r>
              <a:rPr lang="en-US" sz="3600" dirty="0" smtClean="0">
                <a:effectLst/>
              </a:rPr>
              <a:t>c</a:t>
            </a:r>
            <a:r>
              <a:rPr lang="en-US" sz="3600" dirty="0">
                <a:effectLst/>
              </a:rPr>
              <a:t>. T cells but not B cells have surface markers.   </a:t>
            </a:r>
            <a:endParaRPr lang="en-US" sz="3600" dirty="0" smtClean="0">
              <a:effectLst/>
            </a:endParaRPr>
          </a:p>
          <a:p>
            <a:r>
              <a:rPr lang="en-US" sz="3600" dirty="0" smtClean="0">
                <a:effectLst/>
              </a:rPr>
              <a:t>d</a:t>
            </a:r>
            <a:r>
              <a:rPr lang="en-US" sz="3600" dirty="0">
                <a:effectLst/>
              </a:rPr>
              <a:t>. Only B cells take part in cell-mediated immunity.   </a:t>
            </a:r>
            <a:endParaRPr lang="en-US" sz="3600" dirty="0" smtClean="0">
              <a:effectLst/>
            </a:endParaRPr>
          </a:p>
          <a:p>
            <a:r>
              <a:rPr lang="en-US" sz="3600" dirty="0" smtClean="0">
                <a:effectLst/>
              </a:rPr>
              <a:t>e</a:t>
            </a:r>
            <a:r>
              <a:rPr lang="en-US" sz="3600" dirty="0">
                <a:effectLst/>
              </a:rPr>
              <a:t>. Only B cells are produced from stem cells of the bone </a:t>
            </a:r>
            <a:r>
              <a:rPr lang="en-US" sz="3600" dirty="0" smtClean="0">
                <a:effectLst/>
              </a:rPr>
              <a:t>marrow.</a:t>
            </a:r>
            <a:endParaRPr lang="en-US" sz="3600" dirty="0">
              <a:effectLst/>
            </a:endParaRPr>
          </a:p>
        </p:txBody>
      </p:sp>
    </p:spTree>
    <p:extLst>
      <p:ext uri="{BB962C8B-B14F-4D97-AF65-F5344CB8AC3E}">
        <p14:creationId xmlns:p14="http://schemas.microsoft.com/office/powerpoint/2010/main" val="807200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effectLst/>
              </a:rPr>
              <a:t>In which of the following situations will helper T cells be activated?</a:t>
            </a:r>
          </a:p>
          <a:p>
            <a:r>
              <a:rPr lang="en-US" sz="3600" dirty="0">
                <a:effectLst/>
              </a:rPr>
              <a:t>a. when an antigen is displayed by a dendritic cell (macrophage)   </a:t>
            </a:r>
            <a:endParaRPr lang="en-US" sz="3600" dirty="0" smtClean="0">
              <a:effectLst/>
            </a:endParaRPr>
          </a:p>
          <a:p>
            <a:r>
              <a:rPr lang="en-US" sz="3600" dirty="0" smtClean="0">
                <a:effectLst/>
              </a:rPr>
              <a:t>b</a:t>
            </a:r>
            <a:r>
              <a:rPr lang="en-US" sz="3600" dirty="0">
                <a:effectLst/>
              </a:rPr>
              <a:t>. when natural killer (NK) cells come in contact with a tumor cell   </a:t>
            </a:r>
            <a:endParaRPr lang="en-US" sz="3600" dirty="0" smtClean="0">
              <a:effectLst/>
            </a:endParaRPr>
          </a:p>
          <a:p>
            <a:r>
              <a:rPr lang="en-US" sz="3600" dirty="0" smtClean="0">
                <a:effectLst/>
              </a:rPr>
              <a:t>c</a:t>
            </a:r>
            <a:r>
              <a:rPr lang="en-US" sz="3600" dirty="0">
                <a:effectLst/>
              </a:rPr>
              <a:t>. when B cells respond to T-independent antigens   </a:t>
            </a:r>
            <a:endParaRPr lang="en-US" sz="3600" dirty="0" smtClean="0">
              <a:effectLst/>
            </a:endParaRPr>
          </a:p>
          <a:p>
            <a:r>
              <a:rPr lang="en-US" sz="3600" dirty="0" smtClean="0">
                <a:effectLst/>
              </a:rPr>
              <a:t>d</a:t>
            </a:r>
            <a:r>
              <a:rPr lang="en-US" sz="3600" dirty="0">
                <a:effectLst/>
              </a:rPr>
              <a:t>. in the bone marrow during the self-tolerance test   </a:t>
            </a:r>
            <a:endParaRPr lang="en-US" sz="3600" dirty="0" smtClean="0">
              <a:effectLst/>
            </a:endParaRPr>
          </a:p>
          <a:p>
            <a:r>
              <a:rPr lang="en-US" sz="3600" dirty="0" smtClean="0">
                <a:effectLst/>
              </a:rPr>
              <a:t>e</a:t>
            </a:r>
            <a:r>
              <a:rPr lang="en-US" sz="3600" dirty="0">
                <a:effectLst/>
              </a:rPr>
              <a:t>. when a cytotoxic T cell releases cytokines</a:t>
            </a:r>
          </a:p>
        </p:txBody>
      </p:sp>
    </p:spTree>
    <p:extLst>
      <p:ext uri="{BB962C8B-B14F-4D97-AF65-F5344CB8AC3E}">
        <p14:creationId xmlns:p14="http://schemas.microsoft.com/office/powerpoint/2010/main" val="357839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effectLst/>
              </a:rPr>
              <a:t>When antibodies attack antigens, clumping of the affected cells generally occurs. This is best explained by</a:t>
            </a:r>
          </a:p>
          <a:p>
            <a:r>
              <a:rPr lang="en-US" sz="3600" dirty="0">
                <a:effectLst/>
              </a:rPr>
              <a:t>a. disulfide bridges between the antigens.   </a:t>
            </a:r>
            <a:endParaRPr lang="en-US" sz="3600" dirty="0" smtClean="0">
              <a:effectLst/>
            </a:endParaRPr>
          </a:p>
          <a:p>
            <a:r>
              <a:rPr lang="en-US" sz="3600" dirty="0" smtClean="0">
                <a:effectLst/>
              </a:rPr>
              <a:t>b</a:t>
            </a:r>
            <a:r>
              <a:rPr lang="en-US" sz="3600" dirty="0">
                <a:effectLst/>
              </a:rPr>
              <a:t>. denaturation of the antibodies.   </a:t>
            </a:r>
            <a:endParaRPr lang="en-US" sz="3600" dirty="0" smtClean="0">
              <a:effectLst/>
            </a:endParaRPr>
          </a:p>
          <a:p>
            <a:r>
              <a:rPr lang="en-US" sz="3600" dirty="0" smtClean="0">
                <a:effectLst/>
              </a:rPr>
              <a:t>c</a:t>
            </a:r>
            <a:r>
              <a:rPr lang="en-US" sz="3600" dirty="0">
                <a:effectLst/>
              </a:rPr>
              <a:t>. complement that makes the affected cells sticky.   </a:t>
            </a:r>
            <a:endParaRPr lang="en-US" sz="3600" dirty="0" smtClean="0">
              <a:effectLst/>
            </a:endParaRPr>
          </a:p>
          <a:p>
            <a:r>
              <a:rPr lang="en-US" sz="3600" dirty="0" smtClean="0">
                <a:effectLst/>
              </a:rPr>
              <a:t>d</a:t>
            </a:r>
            <a:r>
              <a:rPr lang="en-US" sz="3600" dirty="0">
                <a:effectLst/>
              </a:rPr>
              <a:t>. bonds between class I and class II MHC molecules.   </a:t>
            </a:r>
            <a:endParaRPr lang="en-US" sz="3600" dirty="0" smtClean="0">
              <a:effectLst/>
            </a:endParaRPr>
          </a:p>
          <a:p>
            <a:r>
              <a:rPr lang="en-US" sz="3600" dirty="0" smtClean="0">
                <a:effectLst/>
              </a:rPr>
              <a:t>e</a:t>
            </a:r>
            <a:r>
              <a:rPr lang="en-US" sz="3600" dirty="0">
                <a:effectLst/>
              </a:rPr>
              <a:t>. the shape of the antibody with at least two binding regions.</a:t>
            </a:r>
          </a:p>
          <a:p>
            <a:endParaRPr lang="en-US" sz="3600" dirty="0"/>
          </a:p>
        </p:txBody>
      </p:sp>
    </p:spTree>
    <p:extLst>
      <p:ext uri="{BB962C8B-B14F-4D97-AF65-F5344CB8AC3E}">
        <p14:creationId xmlns:p14="http://schemas.microsoft.com/office/powerpoint/2010/main" val="665412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effectLst/>
              </a:rPr>
              <a:t>For one person to produce over a million different antibody molecules could not possibly require over a million different genes. Instead, this variability is accounted for by which processes?</a:t>
            </a:r>
          </a:p>
          <a:p>
            <a:r>
              <a:rPr lang="en-US" sz="3200" dirty="0">
                <a:effectLst/>
              </a:rPr>
              <a:t>a. increased rate of mutation in the RNA molecules   </a:t>
            </a:r>
            <a:endParaRPr lang="en-US" sz="3200" dirty="0" smtClean="0">
              <a:effectLst/>
            </a:endParaRPr>
          </a:p>
          <a:p>
            <a:r>
              <a:rPr lang="en-US" sz="3200" dirty="0" smtClean="0">
                <a:effectLst/>
              </a:rPr>
              <a:t>b</a:t>
            </a:r>
            <a:r>
              <a:rPr lang="en-US" sz="3200" dirty="0">
                <a:effectLst/>
              </a:rPr>
              <a:t>. DNA rearrangements followed by alternative splicing of the transcripts   </a:t>
            </a:r>
            <a:endParaRPr lang="en-US" sz="3200" dirty="0" smtClean="0">
              <a:effectLst/>
            </a:endParaRPr>
          </a:p>
          <a:p>
            <a:r>
              <a:rPr lang="en-US" sz="3200" dirty="0" smtClean="0">
                <a:effectLst/>
              </a:rPr>
              <a:t>c</a:t>
            </a:r>
            <a:r>
              <a:rPr lang="en-US" sz="3200" dirty="0">
                <a:effectLst/>
              </a:rPr>
              <a:t>. DNA rearrangements in the thymus cells   </a:t>
            </a:r>
            <a:endParaRPr lang="en-US" sz="3200" dirty="0" smtClean="0">
              <a:effectLst/>
            </a:endParaRPr>
          </a:p>
          <a:p>
            <a:r>
              <a:rPr lang="en-US" sz="3200" dirty="0" smtClean="0">
                <a:effectLst/>
              </a:rPr>
              <a:t>d</a:t>
            </a:r>
            <a:r>
              <a:rPr lang="en-US" sz="3200" dirty="0">
                <a:effectLst/>
              </a:rPr>
              <a:t>. crossing-over between the light and heavy chains of each antibody molecule during meiosis I   </a:t>
            </a:r>
            <a:endParaRPr lang="en-US" sz="3200" dirty="0" smtClean="0">
              <a:effectLst/>
            </a:endParaRPr>
          </a:p>
          <a:p>
            <a:r>
              <a:rPr lang="en-US" sz="3200" dirty="0" smtClean="0">
                <a:effectLst/>
              </a:rPr>
              <a:t>e</a:t>
            </a:r>
            <a:r>
              <a:rPr lang="en-US" sz="3200" dirty="0">
                <a:effectLst/>
              </a:rPr>
              <a:t>. alternative splicing of exons after transcription</a:t>
            </a:r>
          </a:p>
          <a:p>
            <a:endParaRPr lang="en-US" sz="3200" dirty="0"/>
          </a:p>
        </p:txBody>
      </p:sp>
    </p:spTree>
    <p:extLst>
      <p:ext uri="{BB962C8B-B14F-4D97-AF65-F5344CB8AC3E}">
        <p14:creationId xmlns:p14="http://schemas.microsoft.com/office/powerpoint/2010/main" val="3756353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effectLst/>
              </a:rPr>
              <a:t>Which of the following is true of active but not passive immunity?</a:t>
            </a:r>
          </a:p>
          <a:p>
            <a:r>
              <a:rPr lang="en-US" sz="3600" dirty="0">
                <a:effectLst/>
              </a:rPr>
              <a:t>a. acquisition and activation of antibodies.   </a:t>
            </a:r>
            <a:endParaRPr lang="en-US" sz="3600" dirty="0" smtClean="0">
              <a:effectLst/>
            </a:endParaRPr>
          </a:p>
          <a:p>
            <a:r>
              <a:rPr lang="en-US" sz="3600" dirty="0" smtClean="0">
                <a:effectLst/>
              </a:rPr>
              <a:t>b</a:t>
            </a:r>
            <a:r>
              <a:rPr lang="en-US" sz="3600" dirty="0">
                <a:effectLst/>
              </a:rPr>
              <a:t>. requires direct exposure to a living or simulated pathogen.   </a:t>
            </a:r>
            <a:endParaRPr lang="en-US" sz="3600" dirty="0" smtClean="0">
              <a:effectLst/>
            </a:endParaRPr>
          </a:p>
          <a:p>
            <a:r>
              <a:rPr lang="en-US" sz="3600" dirty="0" smtClean="0">
                <a:effectLst/>
              </a:rPr>
              <a:t>c</a:t>
            </a:r>
            <a:r>
              <a:rPr lang="en-US" sz="3600" dirty="0">
                <a:effectLst/>
              </a:rPr>
              <a:t>. proliferation of lymphocytes in bone marrow.   </a:t>
            </a:r>
            <a:endParaRPr lang="en-US" sz="3600" dirty="0" smtClean="0">
              <a:effectLst/>
            </a:endParaRPr>
          </a:p>
          <a:p>
            <a:r>
              <a:rPr lang="en-US" sz="3600" dirty="0" smtClean="0">
                <a:effectLst/>
              </a:rPr>
              <a:t>d</a:t>
            </a:r>
            <a:r>
              <a:rPr lang="en-US" sz="3600" dirty="0">
                <a:effectLst/>
              </a:rPr>
              <a:t>. transfers antibodies from the mother across the placenta.   </a:t>
            </a:r>
            <a:endParaRPr lang="en-US" sz="3600" dirty="0" smtClean="0">
              <a:effectLst/>
            </a:endParaRPr>
          </a:p>
          <a:p>
            <a:r>
              <a:rPr lang="en-US" sz="3600" dirty="0" smtClean="0">
                <a:effectLst/>
              </a:rPr>
              <a:t>e</a:t>
            </a:r>
            <a:r>
              <a:rPr lang="en-US" sz="3600" dirty="0">
                <a:effectLst/>
              </a:rPr>
              <a:t>. requires secretion of interleukins from macrophages.</a:t>
            </a:r>
          </a:p>
          <a:p>
            <a:endParaRPr lang="en-US" sz="3600" dirty="0"/>
          </a:p>
        </p:txBody>
      </p:sp>
    </p:spTree>
    <p:extLst>
      <p:ext uri="{BB962C8B-B14F-4D97-AF65-F5344CB8AC3E}">
        <p14:creationId xmlns:p14="http://schemas.microsoft.com/office/powerpoint/2010/main" val="855475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effectLst/>
              </a:rPr>
              <a:t>A cage containing male mosquitoes has a small earphone placed on top, through which the sound of a female mosquito is played. All the males immediately fly to the earphone and thrust their abdomens through the fabric of the cage. What is the best explanation for this behavior?</a:t>
            </a:r>
          </a:p>
          <a:p>
            <a:r>
              <a:rPr lang="en-US" dirty="0">
                <a:effectLst/>
              </a:rPr>
              <a:t>a. The sound from the earphone irritates the male mosquitoes, causing them to attempt to sting it.   </a:t>
            </a:r>
            <a:endParaRPr lang="en-US" dirty="0" smtClean="0">
              <a:effectLst/>
            </a:endParaRPr>
          </a:p>
          <a:p>
            <a:r>
              <a:rPr lang="en-US" dirty="0" smtClean="0">
                <a:effectLst/>
              </a:rPr>
              <a:t>b</a:t>
            </a:r>
            <a:r>
              <a:rPr lang="en-US" dirty="0">
                <a:effectLst/>
              </a:rPr>
              <a:t>. Copulation is a fixed action pattern, and the female flight sound is a sign stimulus that initiates it.   </a:t>
            </a:r>
            <a:endParaRPr lang="en-US" dirty="0" smtClean="0">
              <a:effectLst/>
            </a:endParaRPr>
          </a:p>
          <a:p>
            <a:r>
              <a:rPr lang="en-US" dirty="0" smtClean="0">
                <a:effectLst/>
              </a:rPr>
              <a:t>c</a:t>
            </a:r>
            <a:r>
              <a:rPr lang="en-US" dirty="0">
                <a:effectLst/>
              </a:rPr>
              <a:t>. The males learn to associate the sound with females.   </a:t>
            </a:r>
            <a:endParaRPr lang="en-US" dirty="0" smtClean="0">
              <a:effectLst/>
            </a:endParaRPr>
          </a:p>
          <a:p>
            <a:r>
              <a:rPr lang="en-US" dirty="0" smtClean="0">
                <a:effectLst/>
              </a:rPr>
              <a:t>d</a:t>
            </a:r>
            <a:r>
              <a:rPr lang="en-US" dirty="0">
                <a:effectLst/>
              </a:rPr>
              <a:t>. Through classical conditioning, the male mosquitoes have associated the inappropriate stimulus from the earphone with the normal response of copulation</a:t>
            </a:r>
            <a:r>
              <a:rPr lang="en-US" dirty="0" smtClean="0">
                <a:effectLst/>
              </a:rPr>
              <a:t>..</a:t>
            </a:r>
            <a:endParaRPr lang="en-US" dirty="0">
              <a:effectLst/>
            </a:endParaRPr>
          </a:p>
          <a:p>
            <a:endParaRPr lang="en-US" dirty="0"/>
          </a:p>
        </p:txBody>
      </p:sp>
    </p:spTree>
    <p:extLst>
      <p:ext uri="{BB962C8B-B14F-4D97-AF65-F5344CB8AC3E}">
        <p14:creationId xmlns:p14="http://schemas.microsoft.com/office/powerpoint/2010/main" val="2620739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a:effectLst/>
              </a:rPr>
              <a:t>Testosterone functions inside a cell by</a:t>
            </a:r>
          </a:p>
          <a:p>
            <a:r>
              <a:rPr lang="en-US" sz="3200" dirty="0">
                <a:effectLst/>
              </a:rPr>
              <a:t>a. acting as a signal receptor that activates ion-channel proteins.   </a:t>
            </a:r>
            <a:endParaRPr lang="en-US" sz="3200" dirty="0" smtClean="0">
              <a:effectLst/>
            </a:endParaRPr>
          </a:p>
          <a:p>
            <a:r>
              <a:rPr lang="en-US" sz="3200" dirty="0" smtClean="0">
                <a:effectLst/>
              </a:rPr>
              <a:t>b</a:t>
            </a:r>
            <a:r>
              <a:rPr lang="en-US" sz="3200" dirty="0">
                <a:effectLst/>
              </a:rPr>
              <a:t>. coordinating a phosphorylation cascade that increases glycogen metabolism.   </a:t>
            </a:r>
            <a:endParaRPr lang="en-US" sz="3200" dirty="0" smtClean="0">
              <a:effectLst/>
            </a:endParaRPr>
          </a:p>
          <a:p>
            <a:r>
              <a:rPr lang="en-US" sz="3200" dirty="0" smtClean="0">
                <a:effectLst/>
              </a:rPr>
              <a:t>c.</a:t>
            </a:r>
            <a:r>
              <a:rPr lang="en-US" sz="3200" dirty="0">
                <a:effectLst/>
              </a:rPr>
              <a:t> binding with a receptor protein that enters the nucleus and activates specific genes.   </a:t>
            </a:r>
            <a:endParaRPr lang="en-US" sz="3200" dirty="0" smtClean="0">
              <a:effectLst/>
            </a:endParaRPr>
          </a:p>
          <a:p>
            <a:r>
              <a:rPr lang="en-US" sz="3200" dirty="0" smtClean="0">
                <a:effectLst/>
              </a:rPr>
              <a:t>d</a:t>
            </a:r>
            <a:r>
              <a:rPr lang="en-US" sz="3200" dirty="0">
                <a:effectLst/>
              </a:rPr>
              <a:t>. acting as a steroid signal receptor that activates ion-channel proteins.   </a:t>
            </a:r>
            <a:endParaRPr lang="en-US" sz="3200" dirty="0" smtClean="0">
              <a:effectLst/>
            </a:endParaRPr>
          </a:p>
          <a:p>
            <a:r>
              <a:rPr lang="en-US" sz="3200" dirty="0" smtClean="0">
                <a:effectLst/>
              </a:rPr>
              <a:t>e</a:t>
            </a:r>
            <a:r>
              <a:rPr lang="en-US" sz="3200" dirty="0">
                <a:effectLst/>
              </a:rPr>
              <a:t>. becoming a second messenger that inhibits adenylyl cyclase.</a:t>
            </a:r>
          </a:p>
          <a:p>
            <a:endParaRPr lang="en-US" sz="3200" dirty="0"/>
          </a:p>
        </p:txBody>
      </p:sp>
    </p:spTree>
    <p:extLst>
      <p:ext uri="{BB962C8B-B14F-4D97-AF65-F5344CB8AC3E}">
        <p14:creationId xmlns:p14="http://schemas.microsoft.com/office/powerpoint/2010/main" val="1946769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effectLst/>
              </a:rPr>
              <a:t>Lipid-soluble signal molecules, such as testosterone, cross the membranes of all cells but affect only target cells because</a:t>
            </a:r>
          </a:p>
          <a:p>
            <a:r>
              <a:rPr lang="en-US" sz="3200" dirty="0">
                <a:effectLst/>
              </a:rPr>
              <a:t>a. only target cells possess the cytosolic enzymes that transduce the testosterone.   </a:t>
            </a:r>
            <a:endParaRPr lang="en-US" sz="3200" dirty="0" smtClean="0">
              <a:effectLst/>
            </a:endParaRPr>
          </a:p>
          <a:p>
            <a:r>
              <a:rPr lang="en-US" sz="3200" dirty="0" smtClean="0">
                <a:effectLst/>
              </a:rPr>
              <a:t>b</a:t>
            </a:r>
            <a:r>
              <a:rPr lang="en-US" sz="3200" dirty="0">
                <a:effectLst/>
              </a:rPr>
              <a:t>. most cells lack the Y chromosome required.   </a:t>
            </a:r>
            <a:endParaRPr lang="en-US" sz="3200" dirty="0" smtClean="0">
              <a:effectLst/>
            </a:endParaRPr>
          </a:p>
          <a:p>
            <a:r>
              <a:rPr lang="en-US" sz="3200" dirty="0" smtClean="0">
                <a:effectLst/>
              </a:rPr>
              <a:t>c</a:t>
            </a:r>
            <a:r>
              <a:rPr lang="en-US" sz="3200" dirty="0">
                <a:effectLst/>
              </a:rPr>
              <a:t>. only in target cells is testosterone able to initiate the phosphorylation cascade leading to activated transcription factor.   </a:t>
            </a:r>
            <a:endParaRPr lang="en-US" sz="3200" dirty="0" smtClean="0">
              <a:effectLst/>
            </a:endParaRPr>
          </a:p>
          <a:p>
            <a:r>
              <a:rPr lang="en-US" sz="3200" dirty="0" smtClean="0">
                <a:effectLst/>
              </a:rPr>
              <a:t>d</a:t>
            </a:r>
            <a:r>
              <a:rPr lang="en-US" sz="3200" dirty="0">
                <a:effectLst/>
              </a:rPr>
              <a:t>. intracellular receptors are present only in target cells.   </a:t>
            </a:r>
            <a:endParaRPr lang="en-US" sz="3200" dirty="0" smtClean="0">
              <a:effectLst/>
            </a:endParaRPr>
          </a:p>
          <a:p>
            <a:r>
              <a:rPr lang="en-US" sz="3200" dirty="0" smtClean="0">
                <a:effectLst/>
              </a:rPr>
              <a:t>e</a:t>
            </a:r>
            <a:r>
              <a:rPr lang="en-US" sz="3200" dirty="0">
                <a:effectLst/>
              </a:rPr>
              <a:t>. only target cells retain the appropriate DNA segments.</a:t>
            </a:r>
          </a:p>
          <a:p>
            <a:endParaRPr lang="en-US" sz="3200" dirty="0"/>
          </a:p>
        </p:txBody>
      </p:sp>
    </p:spTree>
    <p:extLst>
      <p:ext uri="{BB962C8B-B14F-4D97-AF65-F5344CB8AC3E}">
        <p14:creationId xmlns:p14="http://schemas.microsoft.com/office/powerpoint/2010/main" val="2157204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a:effectLst/>
              </a:rPr>
              <a:t>When would you find antibodies being produced?</a:t>
            </a:r>
          </a:p>
          <a:p>
            <a:r>
              <a:rPr lang="en-US" sz="4000" dirty="0">
                <a:effectLst/>
              </a:rPr>
              <a:t>a. between 3 and 7 days   </a:t>
            </a:r>
            <a:endParaRPr lang="en-US" sz="4000" dirty="0" smtClean="0">
              <a:effectLst/>
            </a:endParaRPr>
          </a:p>
          <a:p>
            <a:r>
              <a:rPr lang="en-US" sz="4000" dirty="0" smtClean="0">
                <a:effectLst/>
              </a:rPr>
              <a:t>b</a:t>
            </a:r>
            <a:r>
              <a:rPr lang="en-US" sz="4000" dirty="0">
                <a:effectLst/>
              </a:rPr>
              <a:t>. between 14 and 21 days   </a:t>
            </a:r>
            <a:endParaRPr lang="en-US" sz="4000" dirty="0" smtClean="0">
              <a:effectLst/>
            </a:endParaRPr>
          </a:p>
          <a:p>
            <a:r>
              <a:rPr lang="en-US" sz="4000" dirty="0" smtClean="0">
                <a:effectLst/>
              </a:rPr>
              <a:t>c</a:t>
            </a:r>
            <a:r>
              <a:rPr lang="en-US" sz="4000" dirty="0">
                <a:effectLst/>
              </a:rPr>
              <a:t>. between 28 and 35 days   </a:t>
            </a:r>
            <a:endParaRPr lang="en-US" sz="4000" dirty="0" smtClean="0">
              <a:effectLst/>
            </a:endParaRPr>
          </a:p>
          <a:p>
            <a:r>
              <a:rPr lang="en-US" sz="4000" dirty="0" smtClean="0">
                <a:effectLst/>
              </a:rPr>
              <a:t>d</a:t>
            </a:r>
            <a:r>
              <a:rPr lang="en-US" sz="4000" dirty="0">
                <a:effectLst/>
              </a:rPr>
              <a:t>. 14-21 and 42-56 days   </a:t>
            </a:r>
            <a:endParaRPr lang="en-US" sz="4000" dirty="0" smtClean="0">
              <a:effectLst/>
            </a:endParaRPr>
          </a:p>
          <a:p>
            <a:r>
              <a:rPr lang="en-US" sz="4000" dirty="0" smtClean="0">
                <a:effectLst/>
              </a:rPr>
              <a:t>e</a:t>
            </a:r>
            <a:r>
              <a:rPr lang="en-US" sz="4000" dirty="0">
                <a:effectLst/>
              </a:rPr>
              <a:t>. both A and C</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8739" y="4239928"/>
            <a:ext cx="4105261" cy="261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6444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effectLst/>
              </a:rPr>
              <a:t>After the depolarization phase of an action potential, the resting potential is restored by</a:t>
            </a:r>
          </a:p>
          <a:p>
            <a:r>
              <a:rPr lang="en-US" sz="3200" dirty="0">
                <a:effectLst/>
              </a:rPr>
              <a:t>a. the opening of sodium activation gates.   </a:t>
            </a:r>
            <a:endParaRPr lang="en-US" sz="3200" dirty="0" smtClean="0">
              <a:effectLst/>
            </a:endParaRPr>
          </a:p>
          <a:p>
            <a:r>
              <a:rPr lang="en-US" sz="3200" dirty="0" smtClean="0">
                <a:effectLst/>
              </a:rPr>
              <a:t>b</a:t>
            </a:r>
            <a:r>
              <a:rPr lang="en-US" sz="3200" dirty="0">
                <a:effectLst/>
              </a:rPr>
              <a:t>. a brief inhibition of the sodium-potassium pump.   </a:t>
            </a:r>
            <a:endParaRPr lang="en-US" sz="3200" dirty="0" smtClean="0">
              <a:effectLst/>
            </a:endParaRPr>
          </a:p>
          <a:p>
            <a:r>
              <a:rPr lang="en-US" sz="3200" dirty="0" smtClean="0">
                <a:effectLst/>
              </a:rPr>
              <a:t>c</a:t>
            </a:r>
            <a:r>
              <a:rPr lang="en-US" sz="3200" dirty="0">
                <a:effectLst/>
              </a:rPr>
              <a:t>. the opening of more voltage-gated sodium channels.   </a:t>
            </a:r>
            <a:endParaRPr lang="en-US" sz="3200" dirty="0" smtClean="0">
              <a:effectLst/>
            </a:endParaRPr>
          </a:p>
          <a:p>
            <a:r>
              <a:rPr lang="en-US" sz="3200" dirty="0" smtClean="0">
                <a:effectLst/>
              </a:rPr>
              <a:t>d</a:t>
            </a:r>
            <a:r>
              <a:rPr lang="en-US" sz="3200" dirty="0">
                <a:effectLst/>
              </a:rPr>
              <a:t>. the opening of voltage-gated potassium channels and the closing of sodium activation gates.   </a:t>
            </a:r>
            <a:endParaRPr lang="en-US" sz="3200" dirty="0" smtClean="0">
              <a:effectLst/>
            </a:endParaRPr>
          </a:p>
          <a:p>
            <a:r>
              <a:rPr lang="en-US" sz="3200" dirty="0" smtClean="0">
                <a:effectLst/>
              </a:rPr>
              <a:t>e</a:t>
            </a:r>
            <a:r>
              <a:rPr lang="en-US" sz="3200" dirty="0">
                <a:effectLst/>
              </a:rPr>
              <a:t>. a decrease in the membrane's permeability to potassium and chloride ions.</a:t>
            </a:r>
          </a:p>
        </p:txBody>
      </p:sp>
    </p:spTree>
    <p:extLst>
      <p:ext uri="{BB962C8B-B14F-4D97-AF65-F5344CB8AC3E}">
        <p14:creationId xmlns:p14="http://schemas.microsoft.com/office/powerpoint/2010/main" val="3811075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a:effectLst/>
              </a:rPr>
              <a:t>In which of the cases could the mother exhibit an anti-Rh-factor reaction to the developing fetus?</a:t>
            </a:r>
          </a:p>
          <a:p>
            <a:r>
              <a:rPr lang="en-US" sz="4000" dirty="0">
                <a:effectLst/>
              </a:rPr>
              <a:t>a. Case 1 only   </a:t>
            </a:r>
            <a:endParaRPr lang="en-US" sz="4000" dirty="0" smtClean="0">
              <a:effectLst/>
            </a:endParaRPr>
          </a:p>
          <a:p>
            <a:r>
              <a:rPr lang="en-US" sz="4000" dirty="0" smtClean="0">
                <a:effectLst/>
              </a:rPr>
              <a:t>b</a:t>
            </a:r>
            <a:r>
              <a:rPr lang="en-US" sz="4000" dirty="0">
                <a:effectLst/>
              </a:rPr>
              <a:t>. Cases 1, 2, and 3   </a:t>
            </a:r>
            <a:endParaRPr lang="en-US" sz="4000" dirty="0" smtClean="0">
              <a:effectLst/>
            </a:endParaRPr>
          </a:p>
          <a:p>
            <a:r>
              <a:rPr lang="en-US" sz="4000" dirty="0" smtClean="0">
                <a:effectLst/>
              </a:rPr>
              <a:t>c</a:t>
            </a:r>
            <a:r>
              <a:rPr lang="en-US" sz="4000" dirty="0">
                <a:effectLst/>
              </a:rPr>
              <a:t>. Cases 1 and 2 only   </a:t>
            </a:r>
            <a:endParaRPr lang="en-US" sz="4000" dirty="0" smtClean="0">
              <a:effectLst/>
            </a:endParaRPr>
          </a:p>
          <a:p>
            <a:r>
              <a:rPr lang="en-US" sz="4000" dirty="0" smtClean="0">
                <a:effectLst/>
              </a:rPr>
              <a:t>d</a:t>
            </a:r>
            <a:r>
              <a:rPr lang="en-US" sz="4000" dirty="0">
                <a:effectLst/>
              </a:rPr>
              <a:t>. Case 3 only</a:t>
            </a:r>
          </a:p>
          <a:p>
            <a:endParaRPr lang="en-US" sz="40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0417" y="4910024"/>
            <a:ext cx="4383914" cy="1414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7710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000" dirty="0">
                <a:effectLst/>
              </a:rPr>
              <a:t>Which statement best describes the difference in responses of effector B cells (plasma cells) and cytotoxic T cells?</a:t>
            </a:r>
          </a:p>
          <a:p>
            <a:r>
              <a:rPr lang="en-US" sz="3000" dirty="0">
                <a:effectLst/>
              </a:rPr>
              <a:t>a. B cells confer active immunity; cytotoxic T cells confer passive immunity.   </a:t>
            </a:r>
            <a:endParaRPr lang="en-US" sz="3000" dirty="0" smtClean="0">
              <a:effectLst/>
            </a:endParaRPr>
          </a:p>
          <a:p>
            <a:r>
              <a:rPr lang="en-US" sz="3000" dirty="0" smtClean="0">
                <a:effectLst/>
              </a:rPr>
              <a:t>b</a:t>
            </a:r>
            <a:r>
              <a:rPr lang="en-US" sz="3000" dirty="0">
                <a:effectLst/>
              </a:rPr>
              <a:t>. B cells respond the first time the invader is present; cytotoxic T cells respond subsequent times.   </a:t>
            </a:r>
            <a:endParaRPr lang="en-US" sz="3000" dirty="0" smtClean="0">
              <a:effectLst/>
            </a:endParaRPr>
          </a:p>
          <a:p>
            <a:r>
              <a:rPr lang="en-US" sz="3000" dirty="0" smtClean="0">
                <a:effectLst/>
              </a:rPr>
              <a:t>c</a:t>
            </a:r>
            <a:r>
              <a:rPr lang="en-US" sz="3000" dirty="0">
                <a:effectLst/>
              </a:rPr>
              <a:t>. B cells secrete antibodies against a virus; cytotoxic T cells kill virus-infected cells.   </a:t>
            </a:r>
            <a:endParaRPr lang="en-US" sz="3000" dirty="0" smtClean="0">
              <a:effectLst/>
            </a:endParaRPr>
          </a:p>
          <a:p>
            <a:r>
              <a:rPr lang="en-US" sz="3000" dirty="0" smtClean="0">
                <a:effectLst/>
              </a:rPr>
              <a:t>d</a:t>
            </a:r>
            <a:r>
              <a:rPr lang="en-US" sz="3000" dirty="0">
                <a:effectLst/>
              </a:rPr>
              <a:t>. B cells accomplish the cell-mediated response; cytotoxic T cells accomplish the humoral response.   </a:t>
            </a:r>
            <a:endParaRPr lang="en-US" sz="3000" dirty="0" smtClean="0">
              <a:effectLst/>
            </a:endParaRPr>
          </a:p>
          <a:p>
            <a:r>
              <a:rPr lang="en-US" sz="3000" dirty="0" smtClean="0">
                <a:effectLst/>
              </a:rPr>
              <a:t>e</a:t>
            </a:r>
            <a:r>
              <a:rPr lang="en-US" sz="3000" dirty="0">
                <a:effectLst/>
              </a:rPr>
              <a:t>. B cells kill viruses directly; cytotoxic T cells kill virus-infected cells.</a:t>
            </a:r>
          </a:p>
        </p:txBody>
      </p:sp>
    </p:spTree>
    <p:extLst>
      <p:ext uri="{BB962C8B-B14F-4D97-AF65-F5344CB8AC3E}">
        <p14:creationId xmlns:p14="http://schemas.microsoft.com/office/powerpoint/2010/main" val="3855090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effectLst/>
              </a:rPr>
              <a:t>In general, a signal transmitted via phosphorylation of a series of proteins</a:t>
            </a:r>
          </a:p>
          <a:p>
            <a:r>
              <a:rPr lang="en-US" sz="3600" dirty="0">
                <a:effectLst/>
              </a:rPr>
              <a:t>a. allows target cells to change their shape and therefore their activity.   </a:t>
            </a:r>
            <a:endParaRPr lang="en-US" sz="3600" dirty="0" smtClean="0">
              <a:effectLst/>
            </a:endParaRPr>
          </a:p>
          <a:p>
            <a:r>
              <a:rPr lang="en-US" sz="3600" dirty="0" smtClean="0">
                <a:effectLst/>
              </a:rPr>
              <a:t>b</a:t>
            </a:r>
            <a:r>
              <a:rPr lang="en-US" sz="3600" dirty="0">
                <a:effectLst/>
              </a:rPr>
              <a:t>. cannot occur in yeasts because they lack protein phosphatases.   </a:t>
            </a:r>
            <a:endParaRPr lang="en-US" sz="3600" dirty="0" smtClean="0">
              <a:effectLst/>
            </a:endParaRPr>
          </a:p>
          <a:p>
            <a:r>
              <a:rPr lang="en-US" sz="3600" dirty="0" smtClean="0">
                <a:effectLst/>
              </a:rPr>
              <a:t>c</a:t>
            </a:r>
            <a:r>
              <a:rPr lang="en-US" sz="3600" dirty="0">
                <a:effectLst/>
              </a:rPr>
              <a:t>. requires binding of a hormone to a cytosol receptor.   </a:t>
            </a:r>
            <a:endParaRPr lang="en-US" sz="3600" dirty="0" smtClean="0">
              <a:effectLst/>
            </a:endParaRPr>
          </a:p>
          <a:p>
            <a:r>
              <a:rPr lang="en-US" sz="3600" dirty="0" smtClean="0">
                <a:effectLst/>
              </a:rPr>
              <a:t>d</a:t>
            </a:r>
            <a:r>
              <a:rPr lang="en-US" sz="3600" dirty="0">
                <a:effectLst/>
              </a:rPr>
              <a:t>. brings a conformational change to each protein.   </a:t>
            </a:r>
            <a:endParaRPr lang="en-US" sz="3600" dirty="0" smtClean="0">
              <a:effectLst/>
            </a:endParaRPr>
          </a:p>
          <a:p>
            <a:r>
              <a:rPr lang="en-US" sz="3600" dirty="0" smtClean="0">
                <a:effectLst/>
              </a:rPr>
              <a:t>e</a:t>
            </a:r>
            <a:r>
              <a:rPr lang="en-US" sz="3600" dirty="0">
                <a:effectLst/>
              </a:rPr>
              <a:t>. requires phosphorylase activity.</a:t>
            </a:r>
          </a:p>
          <a:p>
            <a:endParaRPr lang="en-US" sz="3600" dirty="0"/>
          </a:p>
        </p:txBody>
      </p:sp>
    </p:spTree>
    <p:extLst>
      <p:ext uri="{BB962C8B-B14F-4D97-AF65-F5344CB8AC3E}">
        <p14:creationId xmlns:p14="http://schemas.microsoft.com/office/powerpoint/2010/main" val="3841028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effectLst/>
              </a:rPr>
              <a:t>Inflammatory responses may include which of the following?</a:t>
            </a:r>
          </a:p>
          <a:p>
            <a:r>
              <a:rPr lang="en-US" sz="3200" dirty="0">
                <a:effectLst/>
              </a:rPr>
              <a:t>a. reduced permeability of blood vessels to conserve plasma   </a:t>
            </a:r>
            <a:endParaRPr lang="en-US" sz="3200" dirty="0" smtClean="0">
              <a:effectLst/>
            </a:endParaRPr>
          </a:p>
          <a:p>
            <a:r>
              <a:rPr lang="en-US" sz="3200" dirty="0" smtClean="0">
                <a:effectLst/>
              </a:rPr>
              <a:t>b</a:t>
            </a:r>
            <a:r>
              <a:rPr lang="en-US" sz="3200" dirty="0">
                <a:effectLst/>
              </a:rPr>
              <a:t>. clotting proteins migrating away from the site of infection   </a:t>
            </a:r>
            <a:endParaRPr lang="en-US" sz="3200" dirty="0" smtClean="0">
              <a:effectLst/>
            </a:endParaRPr>
          </a:p>
          <a:p>
            <a:r>
              <a:rPr lang="en-US" sz="3200" dirty="0" smtClean="0">
                <a:effectLst/>
              </a:rPr>
              <a:t>c</a:t>
            </a:r>
            <a:r>
              <a:rPr lang="en-US" sz="3200" dirty="0">
                <a:effectLst/>
              </a:rPr>
              <a:t>. release of substances to decrease the blood supply to an inflamed area   </a:t>
            </a:r>
            <a:endParaRPr lang="en-US" sz="3200" dirty="0" smtClean="0">
              <a:effectLst/>
            </a:endParaRPr>
          </a:p>
          <a:p>
            <a:r>
              <a:rPr lang="en-US" sz="3200" dirty="0" smtClean="0">
                <a:effectLst/>
              </a:rPr>
              <a:t>d</a:t>
            </a:r>
            <a:r>
              <a:rPr lang="en-US" sz="3200" dirty="0">
                <a:effectLst/>
              </a:rPr>
              <a:t>. increased activity of phagocytes in an inflamed area   </a:t>
            </a:r>
            <a:endParaRPr lang="en-US" sz="3200" dirty="0" smtClean="0">
              <a:effectLst/>
            </a:endParaRPr>
          </a:p>
          <a:p>
            <a:r>
              <a:rPr lang="en-US" sz="3200" dirty="0" smtClean="0">
                <a:effectLst/>
              </a:rPr>
              <a:t>e</a:t>
            </a:r>
            <a:r>
              <a:rPr lang="en-US" sz="3200" dirty="0">
                <a:effectLst/>
              </a:rPr>
              <a:t>. inhibiting the release of white blood cells from bone marrow</a:t>
            </a:r>
          </a:p>
          <a:p>
            <a:endParaRPr lang="en-US" sz="3200" dirty="0"/>
          </a:p>
        </p:txBody>
      </p:sp>
    </p:spTree>
    <p:extLst>
      <p:ext uri="{BB962C8B-B14F-4D97-AF65-F5344CB8AC3E}">
        <p14:creationId xmlns:p14="http://schemas.microsoft.com/office/powerpoint/2010/main" val="5626741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effectLst/>
              </a:rPr>
              <a:t>At puberty, an adolescent female body changes in both structure and function of several organ systems, primarily under the influence of changing concentrations of estrogens and other steroid hormones. How can one hormone, such as estrogen, mediate so many effects?</a:t>
            </a:r>
          </a:p>
          <a:p>
            <a:r>
              <a:rPr lang="en-US" dirty="0">
                <a:effectLst/>
              </a:rPr>
              <a:t>a. Estrogen binds to specific receptors inside many kinds of cells, each of which have different responses to its binding.   </a:t>
            </a:r>
            <a:endParaRPr lang="en-US" dirty="0" smtClean="0">
              <a:effectLst/>
            </a:endParaRPr>
          </a:p>
          <a:p>
            <a:r>
              <a:rPr lang="en-US" dirty="0" smtClean="0">
                <a:effectLst/>
              </a:rPr>
              <a:t>b</a:t>
            </a:r>
            <a:r>
              <a:rPr lang="en-US" dirty="0">
                <a:effectLst/>
              </a:rPr>
              <a:t>. Estrogen is produced in very large concentration and therefore diffuses widely.   </a:t>
            </a:r>
            <a:endParaRPr lang="en-US" dirty="0" smtClean="0">
              <a:effectLst/>
            </a:endParaRPr>
          </a:p>
          <a:p>
            <a:r>
              <a:rPr lang="en-US" dirty="0" smtClean="0">
                <a:effectLst/>
              </a:rPr>
              <a:t>c</a:t>
            </a:r>
            <a:r>
              <a:rPr lang="en-US" dirty="0">
                <a:effectLst/>
              </a:rPr>
              <a:t>. Estrogen has different shaped receptors for each of several cell types.   </a:t>
            </a:r>
            <a:endParaRPr lang="en-US" dirty="0" smtClean="0">
              <a:effectLst/>
            </a:endParaRPr>
          </a:p>
          <a:p>
            <a:r>
              <a:rPr lang="en-US" dirty="0" smtClean="0">
                <a:effectLst/>
              </a:rPr>
              <a:t>d</a:t>
            </a:r>
            <a:r>
              <a:rPr lang="en-US" dirty="0">
                <a:effectLst/>
              </a:rPr>
              <a:t>. Estrogen has specific receptors inside several cell types, but each cell responds in the same way to its binding.   </a:t>
            </a:r>
            <a:endParaRPr lang="en-US" dirty="0"/>
          </a:p>
        </p:txBody>
      </p:sp>
    </p:spTree>
    <p:extLst>
      <p:ext uri="{BB962C8B-B14F-4D97-AF65-F5344CB8AC3E}">
        <p14:creationId xmlns:p14="http://schemas.microsoft.com/office/powerpoint/2010/main" val="3787203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effectLst/>
              </a:rPr>
              <a:t>A female cat in heat urinates more often and in many places. Male cats congregate near the urine deposits and fight with each other. Which of the following is a proximate cause of this behavior of increased urination?</a:t>
            </a:r>
          </a:p>
          <a:p>
            <a:r>
              <a:rPr lang="en-US" sz="3200" dirty="0">
                <a:effectLst/>
              </a:rPr>
              <a:t>a. Female cats that did this in the past attracted more males.   </a:t>
            </a:r>
            <a:endParaRPr lang="en-US" sz="3200" dirty="0" smtClean="0">
              <a:effectLst/>
            </a:endParaRPr>
          </a:p>
          <a:p>
            <a:r>
              <a:rPr lang="en-US" sz="3200" dirty="0" smtClean="0">
                <a:effectLst/>
              </a:rPr>
              <a:t>b</a:t>
            </a:r>
            <a:r>
              <a:rPr lang="en-US" sz="3200" dirty="0">
                <a:effectLst/>
              </a:rPr>
              <a:t>. It is a result of hormonal changes associated with her reproductive cycle.   </a:t>
            </a:r>
            <a:endParaRPr lang="en-US" sz="3200" dirty="0" smtClean="0">
              <a:effectLst/>
            </a:endParaRPr>
          </a:p>
          <a:p>
            <a:r>
              <a:rPr lang="en-US" sz="3200" dirty="0" smtClean="0">
                <a:effectLst/>
              </a:rPr>
              <a:t>c</a:t>
            </a:r>
            <a:r>
              <a:rPr lang="en-US" sz="3200" dirty="0">
                <a:effectLst/>
              </a:rPr>
              <a:t>. It announces to the males that she is in heat.   </a:t>
            </a:r>
            <a:endParaRPr lang="en-US" sz="3200" dirty="0" smtClean="0">
              <a:effectLst/>
            </a:endParaRPr>
          </a:p>
          <a:p>
            <a:r>
              <a:rPr lang="en-US" sz="3200" dirty="0" smtClean="0">
                <a:effectLst/>
              </a:rPr>
              <a:t>d</a:t>
            </a:r>
            <a:r>
              <a:rPr lang="en-US" sz="3200" dirty="0">
                <a:effectLst/>
              </a:rPr>
              <a:t>. The female cat learned the behavior from observing other cats.   </a:t>
            </a:r>
          </a:p>
          <a:p>
            <a:endParaRPr lang="en-US" sz="3200" dirty="0"/>
          </a:p>
        </p:txBody>
      </p:sp>
    </p:spTree>
    <p:extLst>
      <p:ext uri="{BB962C8B-B14F-4D97-AF65-F5344CB8AC3E}">
        <p14:creationId xmlns:p14="http://schemas.microsoft.com/office/powerpoint/2010/main" val="1433492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effectLst/>
              </a:rPr>
              <a:t>The "threshold" potential of a membrane</a:t>
            </a:r>
          </a:p>
          <a:p>
            <a:r>
              <a:rPr lang="en-US" sz="3200" dirty="0">
                <a:effectLst/>
              </a:rPr>
              <a:t>a. is the minimum depolarization needed to operate the voltage-gated sodium and potassium channels.   </a:t>
            </a:r>
            <a:endParaRPr lang="en-US" sz="3200" dirty="0" smtClean="0">
              <a:effectLst/>
            </a:endParaRPr>
          </a:p>
          <a:p>
            <a:r>
              <a:rPr lang="en-US" sz="3200" dirty="0" smtClean="0">
                <a:effectLst/>
              </a:rPr>
              <a:t>b</a:t>
            </a:r>
            <a:r>
              <a:rPr lang="en-US" sz="3200" dirty="0">
                <a:effectLst/>
              </a:rPr>
              <a:t>. is the point of separation from a living from a dead neuron.   </a:t>
            </a:r>
            <a:endParaRPr lang="en-US" sz="3200" dirty="0" smtClean="0">
              <a:effectLst/>
            </a:endParaRPr>
          </a:p>
          <a:p>
            <a:r>
              <a:rPr lang="en-US" sz="3200" dirty="0" smtClean="0">
                <a:effectLst/>
              </a:rPr>
              <a:t>c</a:t>
            </a:r>
            <a:r>
              <a:rPr lang="en-US" sz="3200" dirty="0">
                <a:effectLst/>
              </a:rPr>
              <a:t>. is the minimum hyperpolarization needed to prevent the occurrence of action potentials.   </a:t>
            </a:r>
            <a:endParaRPr lang="en-US" sz="3200" dirty="0" smtClean="0">
              <a:effectLst/>
            </a:endParaRPr>
          </a:p>
          <a:p>
            <a:r>
              <a:rPr lang="en-US" sz="3200" dirty="0" smtClean="0">
                <a:effectLst/>
              </a:rPr>
              <a:t>d</a:t>
            </a:r>
            <a:r>
              <a:rPr lang="en-US" sz="3200" dirty="0">
                <a:effectLst/>
              </a:rPr>
              <a:t>. is the lowest frequency of action potentials a neuron can produce.   </a:t>
            </a:r>
            <a:endParaRPr lang="en-US" sz="3200" dirty="0" smtClean="0">
              <a:effectLst/>
            </a:endParaRPr>
          </a:p>
          <a:p>
            <a:r>
              <a:rPr lang="en-US" sz="3200" dirty="0" smtClean="0">
                <a:effectLst/>
              </a:rPr>
              <a:t>e</a:t>
            </a:r>
            <a:r>
              <a:rPr lang="en-US" sz="3200" dirty="0">
                <a:effectLst/>
              </a:rPr>
              <a:t>. is the peak amount of depolarization seen in an action potential.</a:t>
            </a:r>
          </a:p>
          <a:p>
            <a:endParaRPr lang="en-US" sz="3200" dirty="0"/>
          </a:p>
        </p:txBody>
      </p:sp>
    </p:spTree>
    <p:extLst>
      <p:ext uri="{BB962C8B-B14F-4D97-AF65-F5344CB8AC3E}">
        <p14:creationId xmlns:p14="http://schemas.microsoft.com/office/powerpoint/2010/main" val="1141521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3000" dirty="0">
                <a:effectLst/>
              </a:rPr>
              <a:t>The steps below refer to various stages in transmission at a chemical synapse:</a:t>
            </a:r>
          </a:p>
          <a:p>
            <a:pPr marL="404813" indent="-404813"/>
            <a:r>
              <a:rPr lang="en-US" sz="3000" dirty="0">
                <a:effectLst/>
              </a:rPr>
              <a:t>1. Neurotransmitter binds with receptors associated with the postsynaptic membrane.</a:t>
            </a:r>
          </a:p>
          <a:p>
            <a:pPr marL="404813" indent="-404813"/>
            <a:r>
              <a:rPr lang="en-US" sz="3000" dirty="0">
                <a:effectLst/>
              </a:rPr>
              <a:t>2. Calcium ions rush into neuron's cytoplasm.</a:t>
            </a:r>
          </a:p>
          <a:p>
            <a:pPr marL="404813" indent="-404813"/>
            <a:r>
              <a:rPr lang="en-US" sz="3000" dirty="0">
                <a:effectLst/>
              </a:rPr>
              <a:t>3. An action potential depolarizes the membrane of the axon terminal.</a:t>
            </a:r>
          </a:p>
          <a:p>
            <a:pPr marL="404813" indent="-404813"/>
            <a:r>
              <a:rPr lang="en-US" sz="3000" dirty="0">
                <a:effectLst/>
              </a:rPr>
              <a:t>4. The ligand-gated ion channels open.</a:t>
            </a:r>
          </a:p>
          <a:p>
            <a:pPr marL="404813" indent="-404813"/>
            <a:r>
              <a:rPr lang="en-US" sz="3000" dirty="0">
                <a:effectLst/>
              </a:rPr>
              <a:t>5. The synaptic vesicles release neurotransmitter into the synaptic cleft.</a:t>
            </a:r>
          </a:p>
          <a:p>
            <a:r>
              <a:rPr lang="en-US" sz="3000" dirty="0">
                <a:effectLst/>
              </a:rPr>
              <a:t>Which sequence of events is correct?</a:t>
            </a:r>
          </a:p>
          <a:p>
            <a:r>
              <a:rPr lang="en-US" sz="3000" dirty="0">
                <a:effectLst/>
              </a:rPr>
              <a:t>a. 5 </a:t>
            </a:r>
            <a:r>
              <a:rPr lang="en-US" sz="3000" dirty="0">
                <a:effectLst/>
                <a:sym typeface="Wingdings" panose="05000000000000000000" pitchFamily="2" charset="2"/>
              </a:rPr>
              <a:t></a:t>
            </a:r>
            <a:r>
              <a:rPr lang="en-US" sz="3000" dirty="0">
                <a:effectLst/>
              </a:rPr>
              <a:t> 1 </a:t>
            </a:r>
            <a:r>
              <a:rPr lang="en-US" sz="3000" dirty="0">
                <a:effectLst/>
                <a:sym typeface="Wingdings" panose="05000000000000000000" pitchFamily="2" charset="2"/>
              </a:rPr>
              <a:t></a:t>
            </a:r>
            <a:r>
              <a:rPr lang="en-US" sz="3000" dirty="0">
                <a:effectLst/>
              </a:rPr>
              <a:t> 2 </a:t>
            </a:r>
            <a:r>
              <a:rPr lang="en-US" sz="3000" dirty="0">
                <a:effectLst/>
                <a:sym typeface="Wingdings" panose="05000000000000000000" pitchFamily="2" charset="2"/>
              </a:rPr>
              <a:t></a:t>
            </a:r>
            <a:r>
              <a:rPr lang="en-US" sz="3000" dirty="0">
                <a:effectLst/>
              </a:rPr>
              <a:t> 4 </a:t>
            </a:r>
            <a:r>
              <a:rPr lang="en-US" sz="3000" dirty="0">
                <a:effectLst/>
                <a:sym typeface="Wingdings" panose="05000000000000000000" pitchFamily="2" charset="2"/>
              </a:rPr>
              <a:t></a:t>
            </a:r>
            <a:r>
              <a:rPr lang="en-US" sz="3000" dirty="0">
                <a:effectLst/>
              </a:rPr>
              <a:t> 3   </a:t>
            </a:r>
            <a:endParaRPr lang="en-US" sz="3000" dirty="0" smtClean="0">
              <a:effectLst/>
            </a:endParaRPr>
          </a:p>
          <a:p>
            <a:r>
              <a:rPr lang="en-US" sz="3000" dirty="0" smtClean="0">
                <a:effectLst/>
              </a:rPr>
              <a:t>b</a:t>
            </a:r>
            <a:r>
              <a:rPr lang="en-US" sz="3000" dirty="0">
                <a:effectLst/>
              </a:rPr>
              <a:t>. 2 </a:t>
            </a:r>
            <a:r>
              <a:rPr lang="en-US" sz="3000" dirty="0">
                <a:effectLst/>
                <a:sym typeface="Wingdings" panose="05000000000000000000" pitchFamily="2" charset="2"/>
              </a:rPr>
              <a:t></a:t>
            </a:r>
            <a:r>
              <a:rPr lang="en-US" sz="3000" dirty="0">
                <a:effectLst/>
              </a:rPr>
              <a:t> 3 </a:t>
            </a:r>
            <a:r>
              <a:rPr lang="en-US" sz="3000" dirty="0">
                <a:effectLst/>
                <a:sym typeface="Wingdings" panose="05000000000000000000" pitchFamily="2" charset="2"/>
              </a:rPr>
              <a:t></a:t>
            </a:r>
            <a:r>
              <a:rPr lang="en-US" sz="3000" dirty="0">
                <a:effectLst/>
              </a:rPr>
              <a:t> 5 </a:t>
            </a:r>
            <a:r>
              <a:rPr lang="en-US" sz="3000" dirty="0">
                <a:effectLst/>
                <a:sym typeface="Wingdings" panose="05000000000000000000" pitchFamily="2" charset="2"/>
              </a:rPr>
              <a:t></a:t>
            </a:r>
            <a:r>
              <a:rPr lang="en-US" sz="3000" dirty="0">
                <a:effectLst/>
              </a:rPr>
              <a:t> 4 </a:t>
            </a:r>
            <a:r>
              <a:rPr lang="en-US" sz="3000" dirty="0">
                <a:effectLst/>
                <a:sym typeface="Wingdings" panose="05000000000000000000" pitchFamily="2" charset="2"/>
              </a:rPr>
              <a:t></a:t>
            </a:r>
            <a:r>
              <a:rPr lang="en-US" sz="3000" dirty="0">
                <a:effectLst/>
              </a:rPr>
              <a:t> 1   </a:t>
            </a:r>
            <a:endParaRPr lang="en-US" sz="3000" dirty="0" smtClean="0">
              <a:effectLst/>
            </a:endParaRPr>
          </a:p>
          <a:p>
            <a:r>
              <a:rPr lang="en-US" sz="3000" dirty="0" smtClean="0">
                <a:effectLst/>
              </a:rPr>
              <a:t>c</a:t>
            </a:r>
            <a:r>
              <a:rPr lang="en-US" sz="3000" dirty="0">
                <a:effectLst/>
              </a:rPr>
              <a:t>. 1 </a:t>
            </a:r>
            <a:r>
              <a:rPr lang="en-US" sz="3000" dirty="0">
                <a:effectLst/>
                <a:sym typeface="Wingdings" panose="05000000000000000000" pitchFamily="2" charset="2"/>
              </a:rPr>
              <a:t></a:t>
            </a:r>
            <a:r>
              <a:rPr lang="en-US" sz="3000" dirty="0">
                <a:effectLst/>
              </a:rPr>
              <a:t> 2 </a:t>
            </a:r>
            <a:r>
              <a:rPr lang="en-US" sz="3000" dirty="0">
                <a:effectLst/>
                <a:sym typeface="Wingdings" panose="05000000000000000000" pitchFamily="2" charset="2"/>
              </a:rPr>
              <a:t></a:t>
            </a:r>
            <a:r>
              <a:rPr lang="en-US" sz="3000" dirty="0">
                <a:effectLst/>
              </a:rPr>
              <a:t> 3 </a:t>
            </a:r>
            <a:r>
              <a:rPr lang="en-US" sz="3000" dirty="0">
                <a:effectLst/>
                <a:sym typeface="Wingdings" panose="05000000000000000000" pitchFamily="2" charset="2"/>
              </a:rPr>
              <a:t></a:t>
            </a:r>
            <a:r>
              <a:rPr lang="en-US" sz="3000" dirty="0">
                <a:effectLst/>
              </a:rPr>
              <a:t> 4 </a:t>
            </a:r>
            <a:r>
              <a:rPr lang="en-US" sz="3000" dirty="0">
                <a:effectLst/>
                <a:sym typeface="Wingdings" panose="05000000000000000000" pitchFamily="2" charset="2"/>
              </a:rPr>
              <a:t></a:t>
            </a:r>
            <a:r>
              <a:rPr lang="en-US" sz="3000" dirty="0">
                <a:effectLst/>
              </a:rPr>
              <a:t> 5   </a:t>
            </a:r>
            <a:endParaRPr lang="en-US" sz="3000" dirty="0" smtClean="0">
              <a:effectLst/>
            </a:endParaRPr>
          </a:p>
          <a:p>
            <a:r>
              <a:rPr lang="en-US" sz="3000" dirty="0" smtClean="0">
                <a:effectLst/>
              </a:rPr>
              <a:t>d</a:t>
            </a:r>
            <a:r>
              <a:rPr lang="en-US" sz="3000" dirty="0">
                <a:effectLst/>
              </a:rPr>
              <a:t>. 3 </a:t>
            </a:r>
            <a:r>
              <a:rPr lang="en-US" sz="3000" dirty="0">
                <a:effectLst/>
                <a:sym typeface="Wingdings" panose="05000000000000000000" pitchFamily="2" charset="2"/>
              </a:rPr>
              <a:t></a:t>
            </a:r>
            <a:r>
              <a:rPr lang="en-US" sz="3000" dirty="0">
                <a:effectLst/>
              </a:rPr>
              <a:t> 2 </a:t>
            </a:r>
            <a:r>
              <a:rPr lang="en-US" sz="3000" dirty="0">
                <a:effectLst/>
                <a:sym typeface="Wingdings" panose="05000000000000000000" pitchFamily="2" charset="2"/>
              </a:rPr>
              <a:t></a:t>
            </a:r>
            <a:r>
              <a:rPr lang="en-US" sz="3000" dirty="0">
                <a:effectLst/>
              </a:rPr>
              <a:t> 5 </a:t>
            </a:r>
            <a:r>
              <a:rPr lang="en-US" sz="3000" dirty="0">
                <a:effectLst/>
                <a:sym typeface="Wingdings" panose="05000000000000000000" pitchFamily="2" charset="2"/>
              </a:rPr>
              <a:t></a:t>
            </a:r>
            <a:r>
              <a:rPr lang="en-US" sz="3000" dirty="0">
                <a:effectLst/>
              </a:rPr>
              <a:t> 1 </a:t>
            </a:r>
            <a:r>
              <a:rPr lang="en-US" sz="3000" dirty="0">
                <a:effectLst/>
                <a:sym typeface="Wingdings" panose="05000000000000000000" pitchFamily="2" charset="2"/>
              </a:rPr>
              <a:t></a:t>
            </a:r>
            <a:r>
              <a:rPr lang="en-US" sz="3000" dirty="0">
                <a:effectLst/>
              </a:rPr>
              <a:t> 4   </a:t>
            </a:r>
            <a:endParaRPr lang="en-US" sz="3000" dirty="0" smtClean="0">
              <a:effectLst/>
            </a:endParaRPr>
          </a:p>
          <a:p>
            <a:r>
              <a:rPr lang="en-US" sz="3000" dirty="0" smtClean="0">
                <a:effectLst/>
              </a:rPr>
              <a:t>e</a:t>
            </a:r>
            <a:r>
              <a:rPr lang="en-US" sz="3000" dirty="0">
                <a:effectLst/>
              </a:rPr>
              <a:t>. 4 </a:t>
            </a:r>
            <a:r>
              <a:rPr lang="en-US" sz="3000" dirty="0">
                <a:effectLst/>
                <a:sym typeface="Wingdings" panose="05000000000000000000" pitchFamily="2" charset="2"/>
              </a:rPr>
              <a:t></a:t>
            </a:r>
            <a:r>
              <a:rPr lang="en-US" sz="3000" dirty="0">
                <a:effectLst/>
              </a:rPr>
              <a:t> 3 </a:t>
            </a:r>
            <a:r>
              <a:rPr lang="en-US" sz="3000" dirty="0">
                <a:effectLst/>
                <a:sym typeface="Wingdings" panose="05000000000000000000" pitchFamily="2" charset="2"/>
              </a:rPr>
              <a:t></a:t>
            </a:r>
            <a:r>
              <a:rPr lang="en-US" sz="3000" dirty="0">
                <a:effectLst/>
              </a:rPr>
              <a:t> 1 </a:t>
            </a:r>
            <a:r>
              <a:rPr lang="en-US" sz="3000" dirty="0">
                <a:effectLst/>
                <a:sym typeface="Wingdings" panose="05000000000000000000" pitchFamily="2" charset="2"/>
              </a:rPr>
              <a:t></a:t>
            </a:r>
            <a:r>
              <a:rPr lang="en-US" sz="3000" dirty="0">
                <a:effectLst/>
              </a:rPr>
              <a:t> 2 </a:t>
            </a:r>
            <a:r>
              <a:rPr lang="en-US" sz="3000" dirty="0">
                <a:effectLst/>
                <a:sym typeface="Wingdings" panose="05000000000000000000" pitchFamily="2" charset="2"/>
              </a:rPr>
              <a:t></a:t>
            </a:r>
            <a:r>
              <a:rPr lang="en-US" sz="3000" dirty="0">
                <a:effectLst/>
              </a:rPr>
              <a:t> 5</a:t>
            </a:r>
          </a:p>
          <a:p>
            <a:endParaRPr lang="en-US" dirty="0"/>
          </a:p>
        </p:txBody>
      </p:sp>
    </p:spTree>
    <p:extLst>
      <p:ext uri="{BB962C8B-B14F-4D97-AF65-F5344CB8AC3E}">
        <p14:creationId xmlns:p14="http://schemas.microsoft.com/office/powerpoint/2010/main" val="40662834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effectLst/>
              </a:rPr>
              <a:t>From the perspective of the cell receiving the message, the three stages of cell signaling are</a:t>
            </a:r>
          </a:p>
          <a:p>
            <a:r>
              <a:rPr lang="en-US" sz="3600" dirty="0">
                <a:effectLst/>
              </a:rPr>
              <a:t>a. the alpha, beta, and gamma stages.   </a:t>
            </a:r>
            <a:endParaRPr lang="en-US" sz="3600" dirty="0" smtClean="0">
              <a:effectLst/>
            </a:endParaRPr>
          </a:p>
          <a:p>
            <a:r>
              <a:rPr lang="en-US" sz="3600" dirty="0" smtClean="0">
                <a:effectLst/>
              </a:rPr>
              <a:t>b</a:t>
            </a:r>
            <a:r>
              <a:rPr lang="en-US" sz="3600" dirty="0">
                <a:effectLst/>
              </a:rPr>
              <a:t>. the paracrine, local, and synaptic stages.   </a:t>
            </a:r>
            <a:endParaRPr lang="en-US" sz="3600" dirty="0" smtClean="0">
              <a:effectLst/>
            </a:endParaRPr>
          </a:p>
          <a:p>
            <a:r>
              <a:rPr lang="en-US" sz="3600" dirty="0" smtClean="0">
                <a:effectLst/>
              </a:rPr>
              <a:t>c</a:t>
            </a:r>
            <a:r>
              <a:rPr lang="en-US" sz="3600" dirty="0">
                <a:effectLst/>
              </a:rPr>
              <a:t>. signal reception, cellular response, and cell division.   </a:t>
            </a:r>
            <a:endParaRPr lang="en-US" sz="3600" dirty="0" smtClean="0">
              <a:effectLst/>
            </a:endParaRPr>
          </a:p>
          <a:p>
            <a:r>
              <a:rPr lang="en-US" sz="3600" dirty="0" smtClean="0">
                <a:effectLst/>
              </a:rPr>
              <a:t>d</a:t>
            </a:r>
            <a:r>
              <a:rPr lang="en-US" sz="3600" dirty="0">
                <a:effectLst/>
              </a:rPr>
              <a:t>. signal reception, nucleus disintegration, and new cell generation.   </a:t>
            </a:r>
            <a:endParaRPr lang="en-US" sz="3600" dirty="0" smtClean="0">
              <a:effectLst/>
            </a:endParaRPr>
          </a:p>
          <a:p>
            <a:r>
              <a:rPr lang="en-US" sz="3600" dirty="0" smtClean="0">
                <a:effectLst/>
              </a:rPr>
              <a:t>e</a:t>
            </a:r>
            <a:r>
              <a:rPr lang="en-US" sz="3600" dirty="0">
                <a:effectLst/>
              </a:rPr>
              <a:t>. signal reception, signal transduction, and cellular response.</a:t>
            </a:r>
          </a:p>
        </p:txBody>
      </p:sp>
    </p:spTree>
    <p:extLst>
      <p:ext uri="{BB962C8B-B14F-4D97-AF65-F5344CB8AC3E}">
        <p14:creationId xmlns:p14="http://schemas.microsoft.com/office/powerpoint/2010/main" val="1976999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a:effectLst/>
              </a:rPr>
              <a:t>When would memory cells be produced?</a:t>
            </a:r>
          </a:p>
          <a:p>
            <a:r>
              <a:rPr lang="en-US" sz="4000" dirty="0">
                <a:effectLst/>
              </a:rPr>
              <a:t>a. between 0 and 7 days   </a:t>
            </a:r>
            <a:endParaRPr lang="en-US" sz="4000" dirty="0" smtClean="0">
              <a:effectLst/>
            </a:endParaRPr>
          </a:p>
          <a:p>
            <a:r>
              <a:rPr lang="en-US" sz="4000" dirty="0" smtClean="0">
                <a:effectLst/>
              </a:rPr>
              <a:t>b</a:t>
            </a:r>
            <a:r>
              <a:rPr lang="en-US" sz="4000" dirty="0">
                <a:effectLst/>
              </a:rPr>
              <a:t>. between 7 and 14 days   </a:t>
            </a:r>
            <a:endParaRPr lang="en-US" sz="4000" dirty="0" smtClean="0">
              <a:effectLst/>
            </a:endParaRPr>
          </a:p>
          <a:p>
            <a:r>
              <a:rPr lang="en-US" sz="4000" dirty="0" smtClean="0">
                <a:effectLst/>
              </a:rPr>
              <a:t>c</a:t>
            </a:r>
            <a:r>
              <a:rPr lang="en-US" sz="4000" dirty="0">
                <a:effectLst/>
              </a:rPr>
              <a:t>. between 28 and 35 days   </a:t>
            </a:r>
            <a:endParaRPr lang="en-US" sz="4000" dirty="0" smtClean="0">
              <a:effectLst/>
            </a:endParaRPr>
          </a:p>
          <a:p>
            <a:r>
              <a:rPr lang="en-US" sz="4000" dirty="0" smtClean="0">
                <a:effectLst/>
              </a:rPr>
              <a:t>d</a:t>
            </a:r>
            <a:r>
              <a:rPr lang="en-US" sz="4000" dirty="0">
                <a:effectLst/>
              </a:rPr>
              <a:t>. between 35 and 42 days   </a:t>
            </a:r>
            <a:endParaRPr lang="en-US" sz="4000" dirty="0" smtClean="0">
              <a:effectLst/>
            </a:endParaRPr>
          </a:p>
          <a:p>
            <a:r>
              <a:rPr lang="en-US" sz="4000" dirty="0" smtClean="0">
                <a:effectLst/>
              </a:rPr>
              <a:t>e</a:t>
            </a:r>
            <a:r>
              <a:rPr lang="en-US" sz="4000" dirty="0">
                <a:effectLst/>
              </a:rPr>
              <a:t>. both A and C</a:t>
            </a:r>
          </a:p>
          <a:p>
            <a:endParaRPr lang="en-US" sz="4000" dirty="0">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8739" y="4239928"/>
            <a:ext cx="4105261" cy="261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17557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effectLst/>
              </a:rPr>
              <a:t>The MHC is important in a T cell's ability to</a:t>
            </a:r>
          </a:p>
          <a:p>
            <a:r>
              <a:rPr lang="en-US" sz="3600" dirty="0">
                <a:effectLst/>
              </a:rPr>
              <a:t>a. recognize differences among types of cancer.   </a:t>
            </a:r>
            <a:endParaRPr lang="en-US" sz="3600" dirty="0" smtClean="0">
              <a:effectLst/>
            </a:endParaRPr>
          </a:p>
          <a:p>
            <a:r>
              <a:rPr lang="en-US" sz="3600" dirty="0" smtClean="0">
                <a:effectLst/>
              </a:rPr>
              <a:t>b</a:t>
            </a:r>
            <a:r>
              <a:rPr lang="en-US" sz="3600" dirty="0">
                <a:effectLst/>
              </a:rPr>
              <a:t>. distinguish self from </a:t>
            </a:r>
            <a:r>
              <a:rPr lang="en-US" sz="3600" dirty="0" err="1">
                <a:effectLst/>
              </a:rPr>
              <a:t>nonself</a:t>
            </a:r>
            <a:r>
              <a:rPr lang="en-US" sz="3600" dirty="0">
                <a:effectLst/>
              </a:rPr>
              <a:t>.  </a:t>
            </a:r>
            <a:endParaRPr lang="en-US" sz="3600" dirty="0" smtClean="0">
              <a:effectLst/>
            </a:endParaRPr>
          </a:p>
          <a:p>
            <a:r>
              <a:rPr lang="en-US" sz="3600" dirty="0" smtClean="0">
                <a:effectLst/>
              </a:rPr>
              <a:t>c</a:t>
            </a:r>
            <a:r>
              <a:rPr lang="en-US" sz="3600" dirty="0">
                <a:effectLst/>
              </a:rPr>
              <a:t>. recognize specific parasitic pathogens.   </a:t>
            </a:r>
            <a:endParaRPr lang="en-US" sz="3600" dirty="0" smtClean="0">
              <a:effectLst/>
            </a:endParaRPr>
          </a:p>
          <a:p>
            <a:r>
              <a:rPr lang="en-US" sz="3600" dirty="0" smtClean="0">
                <a:effectLst/>
              </a:rPr>
              <a:t>d</a:t>
            </a:r>
            <a:r>
              <a:rPr lang="en-US" sz="3600" dirty="0">
                <a:effectLst/>
              </a:rPr>
              <a:t>. identify specific viruses.   </a:t>
            </a:r>
            <a:endParaRPr lang="en-US" sz="3600" dirty="0" smtClean="0">
              <a:effectLst/>
            </a:endParaRPr>
          </a:p>
          <a:p>
            <a:r>
              <a:rPr lang="en-US" sz="3600" dirty="0" smtClean="0">
                <a:effectLst/>
              </a:rPr>
              <a:t>e</a:t>
            </a:r>
            <a:r>
              <a:rPr lang="en-US" sz="3600" dirty="0">
                <a:effectLst/>
              </a:rPr>
              <a:t>. identify specific bacterial pathogens.</a:t>
            </a:r>
          </a:p>
          <a:p>
            <a:endParaRPr lang="en-US" sz="3600" dirty="0"/>
          </a:p>
        </p:txBody>
      </p:sp>
    </p:spTree>
    <p:extLst>
      <p:ext uri="{BB962C8B-B14F-4D97-AF65-F5344CB8AC3E}">
        <p14:creationId xmlns:p14="http://schemas.microsoft.com/office/powerpoint/2010/main" val="3996045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effectLst/>
              </a:rPr>
              <a:t>A bone marrow transplant may not be appropriate from a given donor (Jane) to a given recipient (Jane's cousin Bob), even though Jane has previously given blood for one of Bob's needed transfusions. Which of the following might account for this?</a:t>
            </a:r>
          </a:p>
          <a:p>
            <a:r>
              <a:rPr lang="en-US" dirty="0">
                <a:effectLst/>
              </a:rPr>
              <a:t>a. Bob's immune response has been made inadequate before he receives the transplant.   </a:t>
            </a:r>
            <a:endParaRPr lang="en-US" dirty="0" smtClean="0">
              <a:effectLst/>
            </a:endParaRPr>
          </a:p>
          <a:p>
            <a:r>
              <a:rPr lang="en-US" dirty="0" smtClean="0">
                <a:effectLst/>
              </a:rPr>
              <a:t>b</a:t>
            </a:r>
            <a:r>
              <a:rPr lang="en-US" dirty="0">
                <a:effectLst/>
              </a:rPr>
              <a:t>. A blood type match is less stringent than a match required for transplant because blood is more tolerant of change.   </a:t>
            </a:r>
            <a:endParaRPr lang="en-US" dirty="0" smtClean="0">
              <a:effectLst/>
            </a:endParaRPr>
          </a:p>
          <a:p>
            <a:r>
              <a:rPr lang="en-US" dirty="0" smtClean="0">
                <a:effectLst/>
              </a:rPr>
              <a:t>c</a:t>
            </a:r>
            <a:r>
              <a:rPr lang="en-US" dirty="0">
                <a:effectLst/>
              </a:rPr>
              <a:t>. For each gene, there is only one blood allele but many tissue alleles.   </a:t>
            </a:r>
            <a:endParaRPr lang="en-US" dirty="0" smtClean="0">
              <a:effectLst/>
            </a:endParaRPr>
          </a:p>
          <a:p>
            <a:r>
              <a:rPr lang="en-US" dirty="0" smtClean="0">
                <a:effectLst/>
              </a:rPr>
              <a:t>d</a:t>
            </a:r>
            <a:r>
              <a:rPr lang="en-US" dirty="0">
                <a:effectLst/>
              </a:rPr>
              <a:t>. Jane's blood type is a match to Bob's but her MHC proteins are not.   </a:t>
            </a:r>
            <a:endParaRPr lang="en-US" dirty="0"/>
          </a:p>
        </p:txBody>
      </p:sp>
    </p:spTree>
    <p:extLst>
      <p:ext uri="{BB962C8B-B14F-4D97-AF65-F5344CB8AC3E}">
        <p14:creationId xmlns:p14="http://schemas.microsoft.com/office/powerpoint/2010/main" val="38900340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effectLst/>
              </a:rPr>
              <a:t>What is the primary function of humoral immunity?</a:t>
            </a:r>
          </a:p>
          <a:p>
            <a:r>
              <a:rPr lang="en-US" sz="3200" dirty="0">
                <a:effectLst/>
              </a:rPr>
              <a:t>a. It protects the body against cells that become cancerous.   </a:t>
            </a:r>
            <a:endParaRPr lang="en-US" sz="3200" dirty="0" smtClean="0">
              <a:effectLst/>
            </a:endParaRPr>
          </a:p>
          <a:p>
            <a:r>
              <a:rPr lang="en-US" sz="3200" dirty="0" smtClean="0">
                <a:effectLst/>
              </a:rPr>
              <a:t>b</a:t>
            </a:r>
            <a:r>
              <a:rPr lang="en-US" sz="3200" dirty="0">
                <a:effectLst/>
              </a:rPr>
              <a:t>. It primarily defends against bacteria and viruses that have already infected cells.   </a:t>
            </a:r>
            <a:endParaRPr lang="en-US" sz="3200" dirty="0" smtClean="0">
              <a:effectLst/>
            </a:endParaRPr>
          </a:p>
          <a:p>
            <a:r>
              <a:rPr lang="en-US" sz="3200" dirty="0" smtClean="0">
                <a:effectLst/>
              </a:rPr>
              <a:t>c</a:t>
            </a:r>
            <a:r>
              <a:rPr lang="en-US" sz="3200" dirty="0">
                <a:effectLst/>
              </a:rPr>
              <a:t>. It produces antibodies that circulate in body fluids.   </a:t>
            </a:r>
            <a:endParaRPr lang="en-US" sz="3200" dirty="0" smtClean="0">
              <a:effectLst/>
            </a:endParaRPr>
          </a:p>
          <a:p>
            <a:r>
              <a:rPr lang="en-US" sz="3200" dirty="0" smtClean="0">
                <a:effectLst/>
              </a:rPr>
              <a:t>d</a:t>
            </a:r>
            <a:r>
              <a:rPr lang="en-US" sz="3200" dirty="0">
                <a:effectLst/>
              </a:rPr>
              <a:t>. It is responsible for transplant tissue rejection.   </a:t>
            </a:r>
            <a:endParaRPr lang="en-US" sz="3200" dirty="0" smtClean="0">
              <a:effectLst/>
            </a:endParaRPr>
          </a:p>
          <a:p>
            <a:r>
              <a:rPr lang="en-US" sz="3200" dirty="0" smtClean="0">
                <a:effectLst/>
              </a:rPr>
              <a:t>e</a:t>
            </a:r>
            <a:r>
              <a:rPr lang="en-US" sz="3200" dirty="0">
                <a:effectLst/>
              </a:rPr>
              <a:t>. It primarily defends against fungi and protozoa.</a:t>
            </a:r>
          </a:p>
          <a:p>
            <a:endParaRPr lang="en-US" sz="3200" dirty="0"/>
          </a:p>
        </p:txBody>
      </p:sp>
    </p:spTree>
    <p:extLst>
      <p:ext uri="{BB962C8B-B14F-4D97-AF65-F5344CB8AC3E}">
        <p14:creationId xmlns:p14="http://schemas.microsoft.com/office/powerpoint/2010/main" val="606487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effectLst/>
              </a:rPr>
              <a:t>Where are neurotransmitter receptors located?</a:t>
            </a:r>
          </a:p>
          <a:p>
            <a:r>
              <a:rPr lang="en-US" sz="3600" dirty="0">
                <a:effectLst/>
              </a:rPr>
              <a:t>a. in the myelin sheath   </a:t>
            </a:r>
            <a:endParaRPr lang="en-US" sz="3600" dirty="0" smtClean="0">
              <a:effectLst/>
            </a:endParaRPr>
          </a:p>
          <a:p>
            <a:r>
              <a:rPr lang="en-US" sz="3600" dirty="0" smtClean="0">
                <a:effectLst/>
              </a:rPr>
              <a:t>b</a:t>
            </a:r>
            <a:r>
              <a:rPr lang="en-US" sz="3600" dirty="0">
                <a:effectLst/>
              </a:rPr>
              <a:t>. on the postsynaptic membrane   </a:t>
            </a:r>
            <a:endParaRPr lang="en-US" sz="3600" dirty="0" smtClean="0">
              <a:effectLst/>
            </a:endParaRPr>
          </a:p>
          <a:p>
            <a:r>
              <a:rPr lang="en-US" sz="3600" dirty="0" smtClean="0">
                <a:effectLst/>
              </a:rPr>
              <a:t>c</a:t>
            </a:r>
            <a:r>
              <a:rPr lang="en-US" sz="3600" dirty="0">
                <a:effectLst/>
              </a:rPr>
              <a:t>. at nodes of Ranvier   </a:t>
            </a:r>
            <a:endParaRPr lang="en-US" sz="3600" dirty="0" smtClean="0">
              <a:effectLst/>
            </a:endParaRPr>
          </a:p>
          <a:p>
            <a:r>
              <a:rPr lang="en-US" sz="3600" dirty="0" smtClean="0">
                <a:effectLst/>
              </a:rPr>
              <a:t>d</a:t>
            </a:r>
            <a:r>
              <a:rPr lang="en-US" sz="3600" dirty="0">
                <a:effectLst/>
              </a:rPr>
              <a:t>. on the membranes of synaptic vesicles   </a:t>
            </a:r>
            <a:endParaRPr lang="en-US" sz="3600" dirty="0" smtClean="0">
              <a:effectLst/>
            </a:endParaRPr>
          </a:p>
          <a:p>
            <a:r>
              <a:rPr lang="en-US" sz="3600" dirty="0" smtClean="0">
                <a:effectLst/>
              </a:rPr>
              <a:t>e</a:t>
            </a:r>
            <a:r>
              <a:rPr lang="en-US" sz="3600" dirty="0">
                <a:effectLst/>
              </a:rPr>
              <a:t>. on the nuclear membrane</a:t>
            </a:r>
          </a:p>
          <a:p>
            <a:endParaRPr lang="en-US" sz="3600" dirty="0"/>
          </a:p>
        </p:txBody>
      </p:sp>
    </p:spTree>
    <p:extLst>
      <p:ext uri="{BB962C8B-B14F-4D97-AF65-F5344CB8AC3E}">
        <p14:creationId xmlns:p14="http://schemas.microsoft.com/office/powerpoint/2010/main" val="23630706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effectLst/>
              </a:rPr>
              <a:t>What are antigens?</a:t>
            </a:r>
          </a:p>
          <a:p>
            <a:r>
              <a:rPr lang="en-US" sz="3200" dirty="0">
                <a:effectLst/>
              </a:rPr>
              <a:t>a. proteins found in the blood that cause foreign blood cells to clump   </a:t>
            </a:r>
            <a:endParaRPr lang="en-US" sz="3200" dirty="0" smtClean="0">
              <a:effectLst/>
            </a:endParaRPr>
          </a:p>
          <a:p>
            <a:r>
              <a:rPr lang="en-US" sz="3200" dirty="0" smtClean="0">
                <a:effectLst/>
              </a:rPr>
              <a:t>b</a:t>
            </a:r>
            <a:r>
              <a:rPr lang="en-US" sz="3200" dirty="0">
                <a:effectLst/>
              </a:rPr>
              <a:t>. foreign molecules that trigger the generation of antibodies   </a:t>
            </a:r>
            <a:endParaRPr lang="en-US" sz="3200" dirty="0" smtClean="0">
              <a:effectLst/>
            </a:endParaRPr>
          </a:p>
          <a:p>
            <a:r>
              <a:rPr lang="en-US" sz="3200" dirty="0" smtClean="0">
                <a:effectLst/>
              </a:rPr>
              <a:t>c</a:t>
            </a:r>
            <a:r>
              <a:rPr lang="en-US" sz="3200" dirty="0">
                <a:effectLst/>
              </a:rPr>
              <a:t>. proteins embedded in B cell membranes   </a:t>
            </a:r>
            <a:endParaRPr lang="en-US" sz="3200" dirty="0" smtClean="0">
              <a:effectLst/>
            </a:endParaRPr>
          </a:p>
          <a:p>
            <a:r>
              <a:rPr lang="en-US" sz="3200" dirty="0" smtClean="0">
                <a:effectLst/>
              </a:rPr>
              <a:t>d</a:t>
            </a:r>
            <a:r>
              <a:rPr lang="en-US" sz="3200" dirty="0">
                <a:effectLst/>
              </a:rPr>
              <a:t>. proteins that consist of two light and two heavy polypeptide chains   </a:t>
            </a:r>
            <a:endParaRPr lang="en-US" sz="3200" dirty="0" smtClean="0">
              <a:effectLst/>
            </a:endParaRPr>
          </a:p>
          <a:p>
            <a:r>
              <a:rPr lang="en-US" sz="3200" dirty="0" smtClean="0">
                <a:effectLst/>
              </a:rPr>
              <a:t>e</a:t>
            </a:r>
            <a:r>
              <a:rPr lang="en-US" sz="3200" dirty="0">
                <a:effectLst/>
              </a:rPr>
              <a:t>. proteins released during an inflammatory response</a:t>
            </a:r>
          </a:p>
          <a:p>
            <a:r>
              <a:rPr lang="en-US" sz="3200" dirty="0">
                <a:effectLst/>
              </a:rPr>
              <a:t> </a:t>
            </a:r>
          </a:p>
          <a:p>
            <a:endParaRPr lang="en-US" sz="3200" dirty="0"/>
          </a:p>
        </p:txBody>
      </p:sp>
    </p:spTree>
    <p:extLst>
      <p:ext uri="{BB962C8B-B14F-4D97-AF65-F5344CB8AC3E}">
        <p14:creationId xmlns:p14="http://schemas.microsoft.com/office/powerpoint/2010/main" val="17302632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effectLst/>
              </a:rPr>
              <a:t>Which of the following is a pathway that would lead to the activation of cytotoxic T cells?</a:t>
            </a:r>
          </a:p>
          <a:p>
            <a:pPr marL="404813" indent="-404813"/>
            <a:r>
              <a:rPr lang="en-US" sz="3200" dirty="0">
                <a:effectLst/>
              </a:rPr>
              <a:t>a. self-tolerance of immune cells </a:t>
            </a:r>
            <a:r>
              <a:rPr lang="en-US" sz="3200" dirty="0">
                <a:effectLst/>
                <a:sym typeface="Wingdings" panose="05000000000000000000" pitchFamily="2" charset="2"/>
              </a:rPr>
              <a:t></a:t>
            </a:r>
            <a:r>
              <a:rPr lang="en-US" sz="3200" dirty="0">
                <a:effectLst/>
              </a:rPr>
              <a:t> B cells contact antigen </a:t>
            </a:r>
            <a:r>
              <a:rPr lang="en-US" sz="3200" dirty="0">
                <a:effectLst/>
                <a:sym typeface="Wingdings" panose="05000000000000000000" pitchFamily="2" charset="2"/>
              </a:rPr>
              <a:t></a:t>
            </a:r>
            <a:r>
              <a:rPr lang="en-US" sz="3200" dirty="0">
                <a:effectLst/>
              </a:rPr>
              <a:t> cytokines released   </a:t>
            </a:r>
            <a:endParaRPr lang="en-US" sz="3200" dirty="0" smtClean="0">
              <a:effectLst/>
            </a:endParaRPr>
          </a:p>
          <a:p>
            <a:pPr marL="404813" indent="-404813"/>
            <a:r>
              <a:rPr lang="en-US" sz="3200" dirty="0" smtClean="0">
                <a:effectLst/>
              </a:rPr>
              <a:t>b.</a:t>
            </a:r>
            <a:r>
              <a:rPr lang="en-US" sz="3200" dirty="0">
                <a:effectLst/>
              </a:rPr>
              <a:t> cytotoxic T cells </a:t>
            </a:r>
            <a:r>
              <a:rPr lang="en-US" sz="3200" dirty="0">
                <a:effectLst/>
                <a:sym typeface="Wingdings" panose="05000000000000000000" pitchFamily="2" charset="2"/>
              </a:rPr>
              <a:t></a:t>
            </a:r>
            <a:r>
              <a:rPr lang="en-US" sz="3200" dirty="0">
                <a:effectLst/>
              </a:rPr>
              <a:t> class II MHC molecule-antigen complex displayed </a:t>
            </a:r>
            <a:r>
              <a:rPr lang="en-US" sz="3200" dirty="0">
                <a:effectLst/>
                <a:sym typeface="Wingdings" panose="05000000000000000000" pitchFamily="2" charset="2"/>
              </a:rPr>
              <a:t></a:t>
            </a:r>
            <a:r>
              <a:rPr lang="en-US" sz="3200" dirty="0">
                <a:effectLst/>
              </a:rPr>
              <a:t> cytokines released </a:t>
            </a:r>
            <a:r>
              <a:rPr lang="en-US" sz="3200" dirty="0">
                <a:effectLst/>
                <a:sym typeface="Wingdings" panose="05000000000000000000" pitchFamily="2" charset="2"/>
              </a:rPr>
              <a:t></a:t>
            </a:r>
            <a:r>
              <a:rPr lang="en-US" sz="3200" dirty="0">
                <a:effectLst/>
              </a:rPr>
              <a:t> cell lysis   </a:t>
            </a:r>
            <a:endParaRPr lang="en-US" sz="3200" dirty="0" smtClean="0">
              <a:effectLst/>
            </a:endParaRPr>
          </a:p>
          <a:p>
            <a:pPr marL="404813" indent="-404813"/>
            <a:r>
              <a:rPr lang="en-US" sz="3200" dirty="0" smtClean="0">
                <a:effectLst/>
              </a:rPr>
              <a:t>c</a:t>
            </a:r>
            <a:r>
              <a:rPr lang="en-US" sz="3200" dirty="0">
                <a:effectLst/>
              </a:rPr>
              <a:t>. body cell becomes infected with a virus </a:t>
            </a:r>
            <a:r>
              <a:rPr lang="en-US" sz="3200" dirty="0">
                <a:effectLst/>
                <a:sym typeface="Wingdings" panose="05000000000000000000" pitchFamily="2" charset="2"/>
              </a:rPr>
              <a:t></a:t>
            </a:r>
            <a:r>
              <a:rPr lang="en-US" sz="3200" dirty="0">
                <a:effectLst/>
              </a:rPr>
              <a:t> new viral proteins appear </a:t>
            </a:r>
            <a:r>
              <a:rPr lang="en-US" sz="3200" dirty="0">
                <a:effectLst/>
                <a:sym typeface="Wingdings" panose="05000000000000000000" pitchFamily="2" charset="2"/>
              </a:rPr>
              <a:t></a:t>
            </a:r>
            <a:r>
              <a:rPr lang="en-US" sz="3200" dirty="0">
                <a:effectLst/>
              </a:rPr>
              <a:t> class I MHC molecule-antigen complex displayed on cell surface   </a:t>
            </a:r>
            <a:endParaRPr lang="en-US" sz="3200" dirty="0" smtClean="0">
              <a:effectLst/>
            </a:endParaRPr>
          </a:p>
          <a:p>
            <a:pPr marL="404813" indent="-404813"/>
            <a:r>
              <a:rPr lang="en-US" sz="3200" dirty="0" smtClean="0">
                <a:effectLst/>
              </a:rPr>
              <a:t>d</a:t>
            </a:r>
            <a:r>
              <a:rPr lang="en-US" sz="3200" dirty="0">
                <a:effectLst/>
              </a:rPr>
              <a:t>. B cell contact antigen </a:t>
            </a:r>
            <a:r>
              <a:rPr lang="en-US" sz="3200" dirty="0">
                <a:effectLst/>
                <a:sym typeface="Wingdings" panose="05000000000000000000" pitchFamily="2" charset="2"/>
              </a:rPr>
              <a:t></a:t>
            </a:r>
            <a:r>
              <a:rPr lang="en-US" sz="3200" dirty="0">
                <a:effectLst/>
              </a:rPr>
              <a:t> helper T cell is activated </a:t>
            </a:r>
            <a:r>
              <a:rPr lang="en-US" sz="3200" dirty="0">
                <a:effectLst/>
                <a:sym typeface="Wingdings" panose="05000000000000000000" pitchFamily="2" charset="2"/>
              </a:rPr>
              <a:t></a:t>
            </a:r>
            <a:r>
              <a:rPr lang="en-US" sz="3200" dirty="0">
                <a:effectLst/>
              </a:rPr>
              <a:t> clonal selection </a:t>
            </a:r>
            <a:r>
              <a:rPr lang="en-US" sz="3200" dirty="0" smtClean="0">
                <a:effectLst/>
              </a:rPr>
              <a:t>occurs</a:t>
            </a:r>
            <a:endParaRPr lang="en-US" sz="3200" dirty="0"/>
          </a:p>
        </p:txBody>
      </p:sp>
    </p:spTree>
    <p:extLst>
      <p:ext uri="{BB962C8B-B14F-4D97-AF65-F5344CB8AC3E}">
        <p14:creationId xmlns:p14="http://schemas.microsoft.com/office/powerpoint/2010/main" val="34002064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effectLst/>
              </a:rPr>
              <a:t>A chemical </a:t>
            </a:r>
            <a:r>
              <a:rPr lang="en-US" sz="3600" dirty="0">
                <a:effectLst/>
              </a:rPr>
              <a:t>produced by an animal that serves as a communication to another animal of the same species is called</a:t>
            </a:r>
          </a:p>
          <a:p>
            <a:r>
              <a:rPr lang="en-US" sz="3600" dirty="0">
                <a:effectLst/>
              </a:rPr>
              <a:t>a. an inducer.   </a:t>
            </a:r>
            <a:endParaRPr lang="en-US" sz="3600" dirty="0" smtClean="0">
              <a:effectLst/>
            </a:endParaRPr>
          </a:p>
          <a:p>
            <a:r>
              <a:rPr lang="en-US" sz="3600" dirty="0" smtClean="0">
                <a:effectLst/>
              </a:rPr>
              <a:t>b</a:t>
            </a:r>
            <a:r>
              <a:rPr lang="en-US" sz="3600" dirty="0">
                <a:effectLst/>
              </a:rPr>
              <a:t>. a marker.   </a:t>
            </a:r>
            <a:endParaRPr lang="en-US" sz="3600" dirty="0" smtClean="0">
              <a:effectLst/>
            </a:endParaRPr>
          </a:p>
          <a:p>
            <a:r>
              <a:rPr lang="en-US" sz="3600" dirty="0" smtClean="0">
                <a:effectLst/>
              </a:rPr>
              <a:t>c</a:t>
            </a:r>
            <a:r>
              <a:rPr lang="en-US" sz="3600" dirty="0">
                <a:effectLst/>
              </a:rPr>
              <a:t>. an imprinter.   </a:t>
            </a:r>
            <a:endParaRPr lang="en-US" sz="3600" dirty="0" smtClean="0">
              <a:effectLst/>
            </a:endParaRPr>
          </a:p>
          <a:p>
            <a:r>
              <a:rPr lang="en-US" sz="3600" dirty="0" smtClean="0">
                <a:effectLst/>
              </a:rPr>
              <a:t>d</a:t>
            </a:r>
            <a:r>
              <a:rPr lang="en-US" sz="3600" dirty="0">
                <a:effectLst/>
              </a:rPr>
              <a:t>. a pheromone.   </a:t>
            </a:r>
            <a:endParaRPr lang="en-US" sz="3600" dirty="0" smtClean="0">
              <a:effectLst/>
            </a:endParaRPr>
          </a:p>
          <a:p>
            <a:r>
              <a:rPr lang="en-US" sz="3600" dirty="0" smtClean="0">
                <a:effectLst/>
              </a:rPr>
              <a:t>e</a:t>
            </a:r>
            <a:r>
              <a:rPr lang="en-US" sz="3600" dirty="0">
                <a:effectLst/>
              </a:rPr>
              <a:t>. an agonistic chemical.</a:t>
            </a:r>
          </a:p>
          <a:p>
            <a:endParaRPr lang="en-US" sz="3600" dirty="0"/>
          </a:p>
        </p:txBody>
      </p:sp>
    </p:spTree>
    <p:extLst>
      <p:ext uri="{BB962C8B-B14F-4D97-AF65-F5344CB8AC3E}">
        <p14:creationId xmlns:p14="http://schemas.microsoft.com/office/powerpoint/2010/main" val="28546013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effectLst/>
              </a:rPr>
              <a:t>A nervous system can alter activities in its target cells in muscles and glands because</a:t>
            </a:r>
          </a:p>
          <a:p>
            <a:r>
              <a:rPr lang="en-US" sz="3200" dirty="0">
                <a:effectLst/>
              </a:rPr>
              <a:t>a. the target cells have receptor proteins for the signals released by the nervous system.   </a:t>
            </a:r>
            <a:endParaRPr lang="en-US" sz="3200" dirty="0" smtClean="0">
              <a:effectLst/>
            </a:endParaRPr>
          </a:p>
          <a:p>
            <a:r>
              <a:rPr lang="en-US" sz="3200" dirty="0" smtClean="0">
                <a:effectLst/>
              </a:rPr>
              <a:t>b</a:t>
            </a:r>
            <a:r>
              <a:rPr lang="en-US" sz="3200" dirty="0">
                <a:effectLst/>
              </a:rPr>
              <a:t>. the target cells each have an internal neural network connected to the nervous system.   </a:t>
            </a:r>
            <a:endParaRPr lang="en-US" sz="3200" dirty="0" smtClean="0">
              <a:effectLst/>
            </a:endParaRPr>
          </a:p>
          <a:p>
            <a:r>
              <a:rPr lang="en-US" sz="3200" dirty="0" smtClean="0">
                <a:effectLst/>
              </a:rPr>
              <a:t>c</a:t>
            </a:r>
            <a:r>
              <a:rPr lang="en-US" sz="3200" dirty="0">
                <a:effectLst/>
              </a:rPr>
              <a:t>. they are electrically coupled by gap junctions.   </a:t>
            </a:r>
            <a:endParaRPr lang="en-US" sz="3200" dirty="0" smtClean="0">
              <a:effectLst/>
            </a:endParaRPr>
          </a:p>
          <a:p>
            <a:r>
              <a:rPr lang="en-US" sz="3200" dirty="0" smtClean="0">
                <a:effectLst/>
              </a:rPr>
              <a:t>d</a:t>
            </a:r>
            <a:r>
              <a:rPr lang="en-US" sz="3200" dirty="0">
                <a:effectLst/>
              </a:rPr>
              <a:t>. the target cells that become disconnected from the nervous system rapidly die.   </a:t>
            </a:r>
            <a:endParaRPr lang="en-US" sz="3200" dirty="0" smtClean="0">
              <a:effectLst/>
            </a:endParaRPr>
          </a:p>
          <a:p>
            <a:r>
              <a:rPr lang="en-US" sz="3200" dirty="0" smtClean="0">
                <a:effectLst/>
              </a:rPr>
              <a:t>e</a:t>
            </a:r>
            <a:r>
              <a:rPr lang="en-US" sz="3200" dirty="0">
                <a:effectLst/>
              </a:rPr>
              <a:t>. the nervous system releases signals into the blood to control the target cells.</a:t>
            </a:r>
          </a:p>
          <a:p>
            <a:endParaRPr lang="en-US" sz="3200" dirty="0"/>
          </a:p>
        </p:txBody>
      </p:sp>
    </p:spTree>
    <p:extLst>
      <p:ext uri="{BB962C8B-B14F-4D97-AF65-F5344CB8AC3E}">
        <p14:creationId xmlns:p14="http://schemas.microsoft.com/office/powerpoint/2010/main" val="13692898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600" dirty="0">
                <a:effectLst/>
              </a:rPr>
              <a:t>Clonal selection implies that</a:t>
            </a:r>
          </a:p>
          <a:p>
            <a:pPr marL="509588" indent="-509588"/>
            <a:r>
              <a:rPr lang="en-US" sz="3600" dirty="0">
                <a:effectLst/>
              </a:rPr>
              <a:t>a. brothers and sisters have similar immune responses.   </a:t>
            </a:r>
            <a:endParaRPr lang="en-US" sz="3600" dirty="0" smtClean="0">
              <a:effectLst/>
            </a:endParaRPr>
          </a:p>
          <a:p>
            <a:pPr marL="509588" indent="-509588"/>
            <a:r>
              <a:rPr lang="en-US" sz="3600" dirty="0" smtClean="0">
                <a:effectLst/>
              </a:rPr>
              <a:t>b</a:t>
            </a:r>
            <a:r>
              <a:rPr lang="en-US" sz="3600" dirty="0">
                <a:effectLst/>
              </a:rPr>
              <a:t>. antigens increase mitosis in specific lymphocytes.   </a:t>
            </a:r>
            <a:endParaRPr lang="en-US" sz="3600" dirty="0" smtClean="0">
              <a:effectLst/>
            </a:endParaRPr>
          </a:p>
          <a:p>
            <a:pPr marL="509588" indent="-509588"/>
            <a:r>
              <a:rPr lang="en-US" sz="3600" dirty="0" smtClean="0">
                <a:effectLst/>
              </a:rPr>
              <a:t>c</a:t>
            </a:r>
            <a:r>
              <a:rPr lang="en-US" sz="3600" dirty="0">
                <a:effectLst/>
              </a:rPr>
              <a:t>. the body selects which antigens it will respond to.   </a:t>
            </a:r>
            <a:endParaRPr lang="en-US" sz="3600" dirty="0" smtClean="0">
              <a:effectLst/>
            </a:endParaRPr>
          </a:p>
          <a:p>
            <a:pPr marL="509588" indent="-509588"/>
            <a:r>
              <a:rPr lang="en-US" sz="3600" dirty="0" smtClean="0">
                <a:effectLst/>
              </a:rPr>
              <a:t>d</a:t>
            </a:r>
            <a:r>
              <a:rPr lang="en-US" sz="3600" dirty="0">
                <a:effectLst/>
              </a:rPr>
              <a:t>. a B cell has multiple types of antigen receptors.   </a:t>
            </a:r>
            <a:endParaRPr lang="en-US" sz="3600" dirty="0" smtClean="0">
              <a:effectLst/>
            </a:endParaRPr>
          </a:p>
          <a:p>
            <a:pPr marL="509588" indent="-509588"/>
            <a:r>
              <a:rPr lang="en-US" sz="3600" dirty="0" smtClean="0">
                <a:effectLst/>
              </a:rPr>
              <a:t>e</a:t>
            </a:r>
            <a:r>
              <a:rPr lang="en-US" sz="3600" dirty="0">
                <a:effectLst/>
              </a:rPr>
              <a:t>. only certain cells can produce interferon</a:t>
            </a:r>
            <a:r>
              <a:rPr lang="en-US" sz="3600" dirty="0" smtClean="0">
                <a:effectLst/>
              </a:rPr>
              <a:t>.</a:t>
            </a:r>
            <a:endParaRPr lang="en-US" sz="3600" dirty="0"/>
          </a:p>
        </p:txBody>
      </p:sp>
    </p:spTree>
    <p:extLst>
      <p:ext uri="{BB962C8B-B14F-4D97-AF65-F5344CB8AC3E}">
        <p14:creationId xmlns:p14="http://schemas.microsoft.com/office/powerpoint/2010/main" val="3158942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a:effectLst/>
              </a:rPr>
              <a:t>When would B cells produce effector cells?</a:t>
            </a:r>
          </a:p>
          <a:p>
            <a:r>
              <a:rPr lang="en-US" sz="4000" dirty="0">
                <a:effectLst/>
              </a:rPr>
              <a:t>a. between 0 and 7 days   </a:t>
            </a:r>
            <a:endParaRPr lang="en-US" sz="4000" dirty="0" smtClean="0">
              <a:effectLst/>
            </a:endParaRPr>
          </a:p>
          <a:p>
            <a:r>
              <a:rPr lang="en-US" sz="4000" dirty="0" smtClean="0">
                <a:effectLst/>
              </a:rPr>
              <a:t>b</a:t>
            </a:r>
            <a:r>
              <a:rPr lang="en-US" sz="4000" dirty="0">
                <a:effectLst/>
              </a:rPr>
              <a:t>. between 7 and 14 days   </a:t>
            </a:r>
            <a:endParaRPr lang="en-US" sz="4000" dirty="0" smtClean="0">
              <a:effectLst/>
            </a:endParaRPr>
          </a:p>
          <a:p>
            <a:r>
              <a:rPr lang="en-US" sz="4000" dirty="0" smtClean="0">
                <a:effectLst/>
              </a:rPr>
              <a:t>c</a:t>
            </a:r>
            <a:r>
              <a:rPr lang="en-US" sz="4000" dirty="0">
                <a:effectLst/>
              </a:rPr>
              <a:t>. between 28 and 35 days   </a:t>
            </a:r>
            <a:endParaRPr lang="en-US" sz="4000" dirty="0" smtClean="0">
              <a:effectLst/>
            </a:endParaRPr>
          </a:p>
          <a:p>
            <a:r>
              <a:rPr lang="en-US" sz="4000" dirty="0" smtClean="0">
                <a:effectLst/>
              </a:rPr>
              <a:t>d</a:t>
            </a:r>
            <a:r>
              <a:rPr lang="en-US" sz="4000" dirty="0">
                <a:effectLst/>
              </a:rPr>
              <a:t>. A and B   </a:t>
            </a:r>
            <a:endParaRPr lang="en-US" sz="4000" dirty="0" smtClean="0">
              <a:effectLst/>
            </a:endParaRPr>
          </a:p>
          <a:p>
            <a:r>
              <a:rPr lang="en-US" sz="4000" dirty="0" smtClean="0">
                <a:effectLst/>
              </a:rPr>
              <a:t>e</a:t>
            </a:r>
            <a:r>
              <a:rPr lang="en-US" sz="4000" dirty="0">
                <a:effectLst/>
              </a:rPr>
              <a:t>. A and C</a:t>
            </a:r>
          </a:p>
          <a:p>
            <a:endParaRPr lang="en-US" sz="4000" dirty="0">
              <a:effectLs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8739" y="4239928"/>
            <a:ext cx="4105261" cy="261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6439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a:effectLst/>
              </a:rPr>
              <a:t>When a cell releases a signal molecule into the environment and a number of cells in the immediate vicinity respond, this type of signaling is</a:t>
            </a:r>
          </a:p>
          <a:p>
            <a:r>
              <a:rPr lang="en-US" sz="4000" dirty="0">
                <a:effectLst/>
              </a:rPr>
              <a:t>a. endocrine signaling.   </a:t>
            </a:r>
            <a:endParaRPr lang="en-US" sz="4000" dirty="0" smtClean="0">
              <a:effectLst/>
            </a:endParaRPr>
          </a:p>
          <a:p>
            <a:r>
              <a:rPr lang="en-US" sz="4000" dirty="0" smtClean="0">
                <a:effectLst/>
              </a:rPr>
              <a:t>b</a:t>
            </a:r>
            <a:r>
              <a:rPr lang="en-US" sz="4000" dirty="0">
                <a:effectLst/>
              </a:rPr>
              <a:t>. typical of hormones.   </a:t>
            </a:r>
            <a:endParaRPr lang="en-US" sz="4000" dirty="0" smtClean="0">
              <a:effectLst/>
            </a:endParaRPr>
          </a:p>
          <a:p>
            <a:r>
              <a:rPr lang="en-US" sz="4000" dirty="0" smtClean="0">
                <a:effectLst/>
              </a:rPr>
              <a:t>c</a:t>
            </a:r>
            <a:r>
              <a:rPr lang="en-US" sz="4000" dirty="0">
                <a:effectLst/>
              </a:rPr>
              <a:t>. paracrine signaling.   </a:t>
            </a:r>
            <a:endParaRPr lang="en-US" sz="4000" dirty="0" smtClean="0">
              <a:effectLst/>
            </a:endParaRPr>
          </a:p>
          <a:p>
            <a:r>
              <a:rPr lang="en-US" sz="4000" dirty="0" smtClean="0">
                <a:effectLst/>
              </a:rPr>
              <a:t>d</a:t>
            </a:r>
            <a:r>
              <a:rPr lang="en-US" sz="4000" dirty="0">
                <a:effectLst/>
              </a:rPr>
              <a:t>. synaptic signaling.   </a:t>
            </a:r>
            <a:endParaRPr lang="en-US" sz="4000" dirty="0" smtClean="0">
              <a:effectLst/>
            </a:endParaRPr>
          </a:p>
          <a:p>
            <a:r>
              <a:rPr lang="en-US" sz="4000" dirty="0" smtClean="0">
                <a:effectLst/>
              </a:rPr>
              <a:t>e</a:t>
            </a:r>
            <a:r>
              <a:rPr lang="en-US" sz="4000" dirty="0">
                <a:effectLst/>
              </a:rPr>
              <a:t>. autocrine signaling.</a:t>
            </a:r>
          </a:p>
          <a:p>
            <a:endParaRPr lang="en-US" sz="4000" dirty="0"/>
          </a:p>
        </p:txBody>
      </p:sp>
    </p:spTree>
    <p:extLst>
      <p:ext uri="{BB962C8B-B14F-4D97-AF65-F5344CB8AC3E}">
        <p14:creationId xmlns:p14="http://schemas.microsoft.com/office/powerpoint/2010/main" val="2794595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effectLst/>
              </a:rPr>
              <a:t>Although many chimpanzee populations live in environments containing oil palm nuts, members of only a few populations use stones to crack open the nuts. The most likely explanation for this behavioral difference between populations is that</a:t>
            </a:r>
          </a:p>
          <a:p>
            <a:r>
              <a:rPr lang="en-US" dirty="0">
                <a:effectLst/>
              </a:rPr>
              <a:t>a. the cultural tradition of using stones to crack nuts has arisen in only some populations.   </a:t>
            </a:r>
            <a:endParaRPr lang="en-US" dirty="0" smtClean="0">
              <a:effectLst/>
            </a:endParaRPr>
          </a:p>
          <a:p>
            <a:r>
              <a:rPr lang="en-US" dirty="0" smtClean="0">
                <a:effectLst/>
              </a:rPr>
              <a:t>b</a:t>
            </a:r>
            <a:r>
              <a:rPr lang="en-US" dirty="0">
                <a:effectLst/>
              </a:rPr>
              <a:t>. members of different populations have different nutritional requirements.   </a:t>
            </a:r>
            <a:endParaRPr lang="en-US" dirty="0" smtClean="0">
              <a:effectLst/>
            </a:endParaRPr>
          </a:p>
          <a:p>
            <a:r>
              <a:rPr lang="en-US" dirty="0" smtClean="0">
                <a:effectLst/>
              </a:rPr>
              <a:t>c</a:t>
            </a:r>
            <a:r>
              <a:rPr lang="en-US" dirty="0">
                <a:effectLst/>
              </a:rPr>
              <a:t>. the behavioral difference is caused by genetic differences between populations.   </a:t>
            </a:r>
            <a:endParaRPr lang="en-US" dirty="0" smtClean="0">
              <a:effectLst/>
            </a:endParaRPr>
          </a:p>
          <a:p>
            <a:r>
              <a:rPr lang="en-US" dirty="0" smtClean="0">
                <a:effectLst/>
              </a:rPr>
              <a:t>d</a:t>
            </a:r>
            <a:r>
              <a:rPr lang="en-US" dirty="0">
                <a:effectLst/>
              </a:rPr>
              <a:t>. members of different populations differ in manual dexterity.   </a:t>
            </a:r>
            <a:endParaRPr lang="en-US" dirty="0" smtClean="0">
              <a:effectLst/>
            </a:endParaRPr>
          </a:p>
          <a:p>
            <a:r>
              <a:rPr lang="en-US" dirty="0" smtClean="0">
                <a:effectLst/>
              </a:rPr>
              <a:t>e</a:t>
            </a:r>
            <a:r>
              <a:rPr lang="en-US" dirty="0">
                <a:effectLst/>
              </a:rPr>
              <a:t>. members of different populations differ in learning ability.</a:t>
            </a:r>
          </a:p>
          <a:p>
            <a:endParaRPr lang="en-US" dirty="0"/>
          </a:p>
        </p:txBody>
      </p:sp>
    </p:spTree>
    <p:extLst>
      <p:ext uri="{BB962C8B-B14F-4D97-AF65-F5344CB8AC3E}">
        <p14:creationId xmlns:p14="http://schemas.microsoft.com/office/powerpoint/2010/main" val="1321508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effectLst/>
              </a:rPr>
              <a:t>Prolactin stimulates mammary gland growth and development in mammals and regulates salt and water balance in freshwater fish. Many scientists think that this wide range of functions indicates which of the following?</a:t>
            </a:r>
          </a:p>
          <a:p>
            <a:r>
              <a:rPr lang="en-US" sz="3200" dirty="0">
                <a:effectLst/>
              </a:rPr>
              <a:t>a. Prolactin is an evolutionary conserved hormone.   </a:t>
            </a:r>
            <a:endParaRPr lang="en-US" sz="3200" dirty="0" smtClean="0">
              <a:effectLst/>
            </a:endParaRPr>
          </a:p>
          <a:p>
            <a:r>
              <a:rPr lang="en-US" sz="3200" dirty="0" smtClean="0">
                <a:effectLst/>
              </a:rPr>
              <a:t>b</a:t>
            </a:r>
            <a:r>
              <a:rPr lang="en-US" sz="3200" dirty="0">
                <a:effectLst/>
              </a:rPr>
              <a:t>. Prolactin interacts with many different receptor molecules.   </a:t>
            </a:r>
            <a:endParaRPr lang="en-US" sz="3200" dirty="0" smtClean="0">
              <a:effectLst/>
            </a:endParaRPr>
          </a:p>
          <a:p>
            <a:r>
              <a:rPr lang="en-US" sz="3200" dirty="0" smtClean="0">
                <a:effectLst/>
              </a:rPr>
              <a:t>c</a:t>
            </a:r>
            <a:r>
              <a:rPr lang="en-US" sz="3200" dirty="0">
                <a:effectLst/>
              </a:rPr>
              <a:t>. Prolactin is derived from two separate sources.   </a:t>
            </a:r>
            <a:endParaRPr lang="en-US" sz="3200" dirty="0" smtClean="0">
              <a:effectLst/>
            </a:endParaRPr>
          </a:p>
          <a:p>
            <a:r>
              <a:rPr lang="en-US" sz="3200" dirty="0" smtClean="0">
                <a:effectLst/>
              </a:rPr>
              <a:t>d</a:t>
            </a:r>
            <a:r>
              <a:rPr lang="en-US" sz="3200" dirty="0">
                <a:effectLst/>
              </a:rPr>
              <a:t>. Prolactin has a unique mechanism for eliciting its effects.   </a:t>
            </a:r>
            <a:endParaRPr lang="en-US" sz="3200" dirty="0" smtClean="0">
              <a:effectLst/>
            </a:endParaRPr>
          </a:p>
          <a:p>
            <a:r>
              <a:rPr lang="en-US" sz="3200" dirty="0" smtClean="0">
                <a:effectLst/>
              </a:rPr>
              <a:t>e</a:t>
            </a:r>
            <a:r>
              <a:rPr lang="en-US" sz="3200" dirty="0">
                <a:effectLst/>
              </a:rPr>
              <a:t>. Prolactin is a nonspecific hormone</a:t>
            </a:r>
            <a:r>
              <a:rPr lang="en-US" sz="3200" dirty="0" smtClean="0">
                <a:effectLst/>
              </a:rPr>
              <a:t>.</a:t>
            </a:r>
            <a:endParaRPr lang="en-US" sz="3200" dirty="0">
              <a:effectLst/>
            </a:endParaRPr>
          </a:p>
        </p:txBody>
      </p:sp>
    </p:spTree>
    <p:extLst>
      <p:ext uri="{BB962C8B-B14F-4D97-AF65-F5344CB8AC3E}">
        <p14:creationId xmlns:p14="http://schemas.microsoft.com/office/powerpoint/2010/main" val="660868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effectLst/>
              </a:rPr>
              <a:t>In Belding's ground squirrels, it is mostly the females that behave altruistically by sounding alarm calls. What is the likely reason for this distinction?</a:t>
            </a:r>
          </a:p>
          <a:p>
            <a:r>
              <a:rPr lang="en-US" sz="3200" dirty="0">
                <a:effectLst/>
              </a:rPr>
              <a:t>a. Females settle in the area in which they were born, so the calling females are warning kin.   </a:t>
            </a:r>
            <a:endParaRPr lang="en-US" sz="3200" dirty="0" smtClean="0">
              <a:effectLst/>
            </a:endParaRPr>
          </a:p>
          <a:p>
            <a:r>
              <a:rPr lang="en-US" sz="3200" dirty="0" smtClean="0">
                <a:effectLst/>
              </a:rPr>
              <a:t>b</a:t>
            </a:r>
            <a:r>
              <a:rPr lang="en-US" sz="3200" dirty="0">
                <a:effectLst/>
              </a:rPr>
              <a:t>. Females invest more in foraging and food stores, so they are more defensive.   </a:t>
            </a:r>
            <a:endParaRPr lang="en-US" sz="3200" dirty="0" smtClean="0">
              <a:effectLst/>
            </a:endParaRPr>
          </a:p>
          <a:p>
            <a:r>
              <a:rPr lang="en-US" sz="3200" dirty="0" smtClean="0">
                <a:effectLst/>
              </a:rPr>
              <a:t>c</a:t>
            </a:r>
            <a:r>
              <a:rPr lang="en-US" sz="3200" dirty="0">
                <a:effectLst/>
              </a:rPr>
              <a:t>. The sex ratio is biased.   </a:t>
            </a:r>
            <a:endParaRPr lang="en-US" sz="3200" dirty="0" smtClean="0">
              <a:effectLst/>
            </a:endParaRPr>
          </a:p>
          <a:p>
            <a:r>
              <a:rPr lang="en-US" sz="3200" dirty="0" smtClean="0">
                <a:effectLst/>
              </a:rPr>
              <a:t>d</a:t>
            </a:r>
            <a:r>
              <a:rPr lang="en-US" sz="3200" dirty="0">
                <a:effectLst/>
              </a:rPr>
              <a:t>. Males have smaller vocal cords and are less likely to make sounds.   </a:t>
            </a:r>
            <a:endParaRPr lang="en-US" sz="3200" dirty="0" smtClean="0">
              <a:effectLst/>
            </a:endParaRPr>
          </a:p>
          <a:p>
            <a:r>
              <a:rPr lang="en-US" sz="3200" dirty="0" smtClean="0">
                <a:effectLst/>
              </a:rPr>
              <a:t>e</a:t>
            </a:r>
            <a:r>
              <a:rPr lang="en-US" sz="3200" dirty="0">
                <a:effectLst/>
              </a:rPr>
              <a:t>. Males forage alone; therefore, alarm calls are useless</a:t>
            </a:r>
            <a:r>
              <a:rPr lang="en-US" sz="3200" dirty="0" smtClean="0">
                <a:effectLst/>
              </a:rPr>
              <a:t>.</a:t>
            </a:r>
            <a:endParaRPr lang="en-US" sz="3200" dirty="0">
              <a:effectLst/>
            </a:endParaRPr>
          </a:p>
        </p:txBody>
      </p:sp>
    </p:spTree>
    <p:extLst>
      <p:ext uri="{BB962C8B-B14F-4D97-AF65-F5344CB8AC3E}">
        <p14:creationId xmlns:p14="http://schemas.microsoft.com/office/powerpoint/2010/main" val="2384521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effectLst/>
              </a:rPr>
              <a:t>Phosphorylation cascades involving a series of protein kinases are useful for cellular signal transduction because</a:t>
            </a:r>
          </a:p>
          <a:p>
            <a:r>
              <a:rPr lang="en-US" sz="3600" dirty="0">
                <a:effectLst/>
              </a:rPr>
              <a:t>a. they counter the harmful effects of phosphatases.   </a:t>
            </a:r>
            <a:endParaRPr lang="en-US" sz="3600" dirty="0" smtClean="0">
              <a:effectLst/>
            </a:endParaRPr>
          </a:p>
          <a:p>
            <a:r>
              <a:rPr lang="en-US" sz="3600" dirty="0" smtClean="0">
                <a:effectLst/>
              </a:rPr>
              <a:t>b</a:t>
            </a:r>
            <a:r>
              <a:rPr lang="en-US" sz="3600" dirty="0">
                <a:effectLst/>
              </a:rPr>
              <a:t>. they always lead to the same cellular response.   </a:t>
            </a:r>
            <a:endParaRPr lang="en-US" sz="3600" dirty="0" smtClean="0">
              <a:effectLst/>
            </a:endParaRPr>
          </a:p>
          <a:p>
            <a:r>
              <a:rPr lang="en-US" sz="3600" dirty="0" smtClean="0">
                <a:effectLst/>
              </a:rPr>
              <a:t>c</a:t>
            </a:r>
            <a:r>
              <a:rPr lang="en-US" sz="3600" dirty="0">
                <a:effectLst/>
              </a:rPr>
              <a:t>. they amplify the original signal </a:t>
            </a:r>
            <a:r>
              <a:rPr lang="en-US" sz="3600" dirty="0" smtClean="0">
                <a:effectLst/>
              </a:rPr>
              <a:t>many fold</a:t>
            </a:r>
            <a:r>
              <a:rPr lang="en-US" sz="3600" dirty="0">
                <a:effectLst/>
              </a:rPr>
              <a:t>.   </a:t>
            </a:r>
            <a:endParaRPr lang="en-US" sz="3600" dirty="0" smtClean="0">
              <a:effectLst/>
            </a:endParaRPr>
          </a:p>
          <a:p>
            <a:r>
              <a:rPr lang="en-US" sz="3600" dirty="0" smtClean="0">
                <a:effectLst/>
              </a:rPr>
              <a:t>d</a:t>
            </a:r>
            <a:r>
              <a:rPr lang="en-US" sz="3600" dirty="0">
                <a:effectLst/>
              </a:rPr>
              <a:t>. they are species specific.   </a:t>
            </a:r>
            <a:endParaRPr lang="en-US" sz="3600" dirty="0" smtClean="0">
              <a:effectLst/>
            </a:endParaRPr>
          </a:p>
          <a:p>
            <a:r>
              <a:rPr lang="en-US" sz="3600" dirty="0" smtClean="0">
                <a:effectLst/>
              </a:rPr>
              <a:t>e</a:t>
            </a:r>
            <a:r>
              <a:rPr lang="en-US" sz="3600" dirty="0">
                <a:effectLst/>
              </a:rPr>
              <a:t>. the number of molecules used is small and fixed.</a:t>
            </a:r>
          </a:p>
          <a:p>
            <a:endParaRPr lang="en-US" sz="3600" dirty="0"/>
          </a:p>
        </p:txBody>
      </p:sp>
    </p:spTree>
    <p:extLst>
      <p:ext uri="{BB962C8B-B14F-4D97-AF65-F5344CB8AC3E}">
        <p14:creationId xmlns:p14="http://schemas.microsoft.com/office/powerpoint/2010/main" val="12718269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907</Words>
  <Application>Microsoft Office PowerPoint</Application>
  <PresentationFormat>On-screen Show (4:3)</PresentationFormat>
  <Paragraphs>298</Paragraphs>
  <Slides>38</Slides>
  <Notes>37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Times New Roman</vt:lpstr>
      <vt:lpstr>Wingdings</vt:lpstr>
      <vt:lpstr>Office Theme</vt:lpstr>
      <vt:lpstr>Homeostasis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Homeostasis Review</dc:title>
  <dc:creator>Mark Ewoldsen</dc:creator>
  <cp:lastModifiedBy>Mark Ewoldsen</cp:lastModifiedBy>
  <cp:revision>3</cp:revision>
  <dcterms:created xsi:type="dcterms:W3CDTF">2016-04-14T18:08:19Z</dcterms:created>
  <dcterms:modified xsi:type="dcterms:W3CDTF">2016-04-14T18:31:12Z</dcterms:modified>
</cp:coreProperties>
</file>