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0" r:id="rId3"/>
    <p:sldId id="292" r:id="rId4"/>
    <p:sldId id="278" r:id="rId5"/>
    <p:sldId id="293" r:id="rId6"/>
    <p:sldId id="294" r:id="rId7"/>
    <p:sldId id="259" r:id="rId8"/>
    <p:sldId id="280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7" r:id="rId21"/>
    <p:sldId id="277" r:id="rId22"/>
    <p:sldId id="302" r:id="rId23"/>
    <p:sldId id="279" r:id="rId24"/>
    <p:sldId id="260" r:id="rId25"/>
    <p:sldId id="281" r:id="rId26"/>
    <p:sldId id="283" r:id="rId27"/>
    <p:sldId id="284" r:id="rId28"/>
    <p:sldId id="285" r:id="rId29"/>
    <p:sldId id="286" r:id="rId30"/>
    <p:sldId id="287" r:id="rId31"/>
    <p:sldId id="305" r:id="rId32"/>
    <p:sldId id="291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6769C1-628D-4069-BD13-02A4D6FCC66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E3EC63E-612B-4BF7-AA60-B75E66CE93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AA3F7-2C95-454B-B7AE-4AD6B35798B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BB0871-58FC-4665-BB91-A71B58D3981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CD0A3D-6D90-4CC0-9D35-047968154D3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1695B9-B8CC-4EA8-A86F-8BAB9F6BFBE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2471E1-F1F9-4C6C-B4B5-E77207B0BEC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74E8E8-EEAF-4DFC-B938-99CF8915495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0EF71A-C7F7-4B46-BF03-F7417F1428C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81F538-E55C-4672-8C94-4C294460F4B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4D2D25-93EB-4BF5-AFFC-6F17B78EDF8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28E39F-29AE-43BD-A9D9-5F79300A22E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6D0163-05C1-4DED-9CF6-B77E955EB1A1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07F045-0799-4F7F-8D2D-BCE9EBB867A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F9FBB-BF27-4486-8FD8-C567425788F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9EAA51-7555-4619-A41E-3FB6F3B45A4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CA7F5-726E-4C74-974A-E7BC5D6587E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86C519-9F19-4986-BAEC-0ED48236409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10EE94-C06F-4FCF-B745-5137AD8EB61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39F89A-540A-4B31-B684-63EE8941CB25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AA5FCC-F9E6-47CC-8691-1496BED474E8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67C210-8E68-47E9-8CE2-2BAB3968E2D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80688C-36FD-4DC1-88CE-CB8CDC51B6B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2CBDCF-140D-4ABA-8048-164567CBADFB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C7C552-79F2-49AC-AFBE-29DC4B72ECA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A27AB7-D12D-42CE-9B5A-288686BC6A83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EC255F-F4E7-4AC2-A62F-251EA2C0C07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A38BEF-DD55-49E4-89AA-167F9F56E06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DB6C15-01A7-407E-9583-882A1C5ADB1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0C9B11-F818-4D77-AB6E-B1301EC8DCA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B3042A-4536-4160-AE21-6B45A170DDE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CE2507-118D-4847-A45C-D3C0F9F3A5E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BF9B9-78A7-4067-B61B-A2D57182772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BD7A4D-698E-4B8A-B5A4-03E89C6D3C4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51CE1A-4A32-460F-8871-F36E1018D131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458C8-D0D6-4A9E-9AAD-1F556D14C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497F7E-D47A-400A-BA2A-C8B311AEC263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97599-0507-440C-B7D2-12749C8EE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6730C8-7296-4CFF-A257-03800DE9B6DE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F0470-0618-4C09-B95C-F3CB3105B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4DEEC1-095B-490D-88BC-8B89E7981376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03C20-DDCC-430B-8724-7358B1B11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297FC2-173C-419F-B14A-3AF04E685757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7C612-F1BF-466C-8D14-C5144C83F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1731F1-D533-45F1-B252-159499E13668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14087-0F78-4473-B6BB-E31A5B4AC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219BF9-EC56-4B48-9ECF-A7DDB680E75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D9C7C-A574-4740-B7CC-0BE68273F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254F8D-E757-44E8-8E95-0591AB59DC9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6CD52-EC89-4EFA-94DF-83450A0B7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45A67CF-17AE-47AF-9905-34FB4B52FD80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7D51-BDFB-4E14-89FE-9A4FE9997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37BC85-CE03-43B8-A23D-FB3CF58EA2EE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F78CF-007B-4556-AC66-FA93D63E0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6DF0A0-C3B2-40A2-A55B-871EF92054C9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E194-8A5F-407A-9AD9-7420C86FD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9E8D6F-F0C3-4DE8-A7D4-39811AEFDE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4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7200" smtClean="0">
                <a:latin typeface="Times New Roman" pitchFamily="18" charset="0"/>
                <a:cs typeface="Times New Roman" pitchFamily="18" charset="0"/>
              </a:rPr>
              <a:t>Climate and Biomes</a:t>
            </a:r>
            <a:br>
              <a:rPr lang="en-US" sz="72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smtClean="0">
                <a:latin typeface="Times New Roman" pitchFamily="18" charset="0"/>
                <a:cs typeface="Times New Roman" pitchFamily="18" charset="0"/>
              </a:rPr>
              <a:t>Unit 3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observe a mountain that has lush vegetation on one side and a dry desert on the other side. What would be the most likely explanation for your observations?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Acid rain is affecting the dryer, desert side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The dryer side does not have as much nutrients in the soil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The heavily vegetated side receives more sunlight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The rain shadow effect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The heavily vegetated side is a protected preserve</a:t>
            </a:r>
          </a:p>
        </p:txBody>
      </p:sp>
      <p:pic>
        <p:nvPicPr>
          <p:cNvPr id="3993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66452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biome has warm temperatures, high precipitation, and little seasonal variation due to its location near the equator?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Boreal forest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Subtropical desert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Temperate grassland/cold desert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Woodland/shrubland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Tropical rainforest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4198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6294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Climate is the general pattern of weather over a period of</a:t>
            </a:r>
          </a:p>
          <a:p>
            <a:pPr marL="0" indent="0"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hours.   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days.   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weeks.   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months.   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years.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08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rain shadow effect refers to</a:t>
            </a:r>
          </a:p>
          <a:p>
            <a:pPr eaLnBrk="1" hangingPunct="1">
              <a:defRPr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more light on the windward side of mountain ranges.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more light on the leeward side of mountain ranges.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drier conditions on the windward side of mountain ranges.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D. drier conditions on the leeward side of mountain ranges.   </a:t>
            </a:r>
          </a:p>
        </p:txBody>
      </p:sp>
      <p:pic>
        <p:nvPicPr>
          <p:cNvPr id="5017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4700" y="64008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important factors determining the climate of an area are</a:t>
            </a:r>
          </a:p>
          <a:p>
            <a:pPr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temperature and ocean currents.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precipitation and light.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temperature and precipitation.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light and temperature.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ocean currents and light.</a:t>
            </a:r>
          </a:p>
        </p:txBody>
      </p:sp>
      <p:pic>
        <p:nvPicPr>
          <p:cNvPr id="5427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6579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biome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likely to be found on the top of a very tall tropical mountain is the</a:t>
            </a:r>
          </a:p>
          <a:p>
            <a:pPr marL="0" indent="0" eaLnBrk="1" hangingPunct="1">
              <a:defRPr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desert.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tundra.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grassland.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temperate deciduous forest.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savanna.</a:t>
            </a: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</p:txBody>
      </p:sp>
      <p:pic>
        <p:nvPicPr>
          <p:cNvPr id="5632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Trees of wet tropical rain forests tend to be</a:t>
            </a:r>
          </a:p>
          <a:p>
            <a:pPr marL="0" indent="0" eaLnBrk="1" hangingPunct="1"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succulent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broad-leaf evergreen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broadleaf deciduous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coniferous evergreen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coniferous deciduous plants.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2484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explorer seeking the driest place on earth should begin looking in a</a:t>
            </a:r>
          </a:p>
          <a:p>
            <a:pPr marL="0" indent="0"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tundra.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savanna.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temperate desert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tropical dry forest.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temperate forest.</a:t>
            </a:r>
          </a:p>
        </p:txBody>
      </p:sp>
      <p:pic>
        <p:nvPicPr>
          <p:cNvPr id="6246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fragility of the desert ecosystem is indicated by</a:t>
            </a:r>
          </a:p>
          <a:p>
            <a:pPr marL="0" indent="0" eaLnBrk="1" hangingPunct="1"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the rapid growth rate of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high species diversity.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presence of succulent plants.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long regeneration time from vegetation destruction.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having shallow roots.</a:t>
            </a:r>
          </a:p>
        </p:txBody>
      </p:sp>
      <p:pic>
        <p:nvPicPr>
          <p:cNvPr id="6451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were a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Geographic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reporter assigned to cover large herds of grazing, hoofed animals, where would you most likely journey?</a:t>
            </a:r>
          </a:p>
          <a:p>
            <a:pPr eaLnBrk="1" hangingPunct="1"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arctic tundra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tropical forest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deciduous forest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savanna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taiga</a:t>
            </a:r>
          </a:p>
        </p:txBody>
      </p:sp>
      <p:pic>
        <p:nvPicPr>
          <p:cNvPr id="6656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4008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ecologist would expect to find a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thermocline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temperate lake in</a:t>
            </a:r>
          </a:p>
          <a:p>
            <a:pPr marL="0" indent="0"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spring and summer.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spring and fall.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summer and winter.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fall and summer.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fall only.</a:t>
            </a:r>
          </a:p>
          <a:p>
            <a:pPr eaLnBrk="1" hangingPunct="1">
              <a:defRPr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importance of the ozone layer?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It plays an important role in the greenhouse effect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It reflects solar gamma radiation that would otherwise reach the Earth’s surface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It acts as an insulator for the earth and helps to maintain a livable temperature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It absorbs incoming UV rays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It reflects incoming heat back into space.</a:t>
            </a:r>
          </a:p>
        </p:txBody>
      </p:sp>
      <p:pic>
        <p:nvPicPr>
          <p:cNvPr id="6861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66452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 of the arctic tundra are adapted to</a:t>
            </a:r>
          </a:p>
          <a:p>
            <a:pPr eaLnBrk="1" hangingPunct="1"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moderate temperatures, lack of sunlight, and constant high winds.   </a:t>
            </a: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freezing temperatures, lack of water, and variable winds.   </a:t>
            </a: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freezing temperatures, lack of sunlight, and constant high winds.   </a:t>
            </a: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freezing temperatures, lack of water, and bright sunlight.   </a:t>
            </a:r>
          </a:p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freezing temperatures, lack of water, and lack of sunlight.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065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zone in the diagram above is the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photic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B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C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D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E</a:t>
            </a:r>
          </a:p>
        </p:txBody>
      </p:sp>
      <p:pic>
        <p:nvPicPr>
          <p:cNvPr id="7270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82863"/>
            <a:ext cx="472440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6553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Cone-bearing trees are characteristic of the</a:t>
            </a:r>
          </a:p>
          <a:p>
            <a:pPr marL="0" indent="0"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taiga.   </a:t>
            </a:r>
          </a:p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tropical rain forest.  </a:t>
            </a:r>
          </a:p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C. temperate deciduous forest.   </a:t>
            </a:r>
          </a:p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savanna.   </a:t>
            </a:r>
          </a:p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desert.</a:t>
            </a:r>
          </a:p>
        </p:txBody>
      </p:sp>
      <p:pic>
        <p:nvPicPr>
          <p:cNvPr id="7475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type of weather would you expect to find at the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intertropical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convergence zone (equator)?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Dry and warm weather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Dry and cool weather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Warm and rainy weather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Cool and rainy weather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Warm in the summer and cool in the winter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680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explorations as a marine biologist, you find a new species of algae floating on the surface of a coastal zone. You would most likely classify this species as</a:t>
            </a:r>
          </a:p>
          <a:p>
            <a:pPr marL="0" indent="0"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phytoplankton.    D. nekton.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zooplankton.   	  E. decomposer.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benthos.   </a:t>
            </a:r>
          </a:p>
        </p:txBody>
      </p:sp>
      <p:pic>
        <p:nvPicPr>
          <p:cNvPr id="7885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4008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aquatic environment</a:t>
            </a:r>
          </a:p>
          <a:p>
            <a:pPr eaLnBrk="1" hangingPunct="1">
              <a:defRPr/>
            </a:pPr>
            <a:endParaRPr lang="en-US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concentrates toxic metabolic wastes.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increases fluctuations in temperature.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increases chances of overheating.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dissolves nutrients and makes them readily available.   </a:t>
            </a:r>
          </a:p>
        </p:txBody>
      </p:sp>
      <p:pic>
        <p:nvPicPr>
          <p:cNvPr id="8089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terms of biodiversity, the tropical rain forest is to land environments as ____ is to water environments.</a:t>
            </a:r>
          </a:p>
          <a:p>
            <a:pPr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the abyssal zone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the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bathyal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the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euphotic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the coral reef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the benthic zone</a:t>
            </a:r>
          </a:p>
          <a:p>
            <a:pPr eaLnBrk="1" hangingPunct="1">
              <a:defRPr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499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6579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deepest part of the ocean is the</a:t>
            </a:r>
          </a:p>
          <a:p>
            <a:pPr eaLnBrk="1" hangingPunct="1">
              <a:defRPr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abyssal zone.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euphotic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estuary zone.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bathyal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benthic zone</a:t>
            </a:r>
          </a:p>
        </p:txBody>
      </p:sp>
      <p:pic>
        <p:nvPicPr>
          <p:cNvPr id="8704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photosynthesis in the open sea occurs in the</a:t>
            </a:r>
          </a:p>
          <a:p>
            <a:pPr eaLnBrk="1" hangingPunct="1"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euphotic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  </a:t>
            </a:r>
          </a:p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abyssal zone.   </a:t>
            </a:r>
          </a:p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bathyal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  </a:t>
            </a:r>
          </a:p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coastal zone.   </a:t>
            </a:r>
          </a:p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benthic zone.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909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47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is responsible for the summer and winter stratification of deep temperate lakes?</a:t>
            </a:r>
          </a:p>
          <a:p>
            <a:pPr marL="0" indent="0" eaLnBrk="1" hangingPunct="1">
              <a:defRPr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Water is densest at 4°C.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Oxygen is most abundant in deeper waters.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Winter ice sinks in the summer.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Stratification is caused by 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thermocline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Stratification always follows the fall and spring turnovers.</a:t>
            </a:r>
          </a:p>
          <a:p>
            <a:pPr eaLnBrk="1" hangingPunct="1">
              <a:defRPr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6579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twilight (dimly lit) zone of the sea is the</a:t>
            </a:r>
          </a:p>
          <a:p>
            <a:pPr eaLnBrk="1" hangingPunct="1"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euphotic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abyssal zone.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bathyal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zone.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coastal zone.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benthic zone.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113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653213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Philodendrons and other office plants are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likely to come from which of the following layers of the tropical rain forest?</a:t>
            </a:r>
          </a:p>
          <a:p>
            <a:pPr marL="0" indent="0" eaLnBrk="1" hangingPunct="1"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emergent layer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canopy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shrub layer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D. ground layer  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understory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3187" name="Picture 6" descr="http://www.freewebs.com/yup23/ScreenShot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2350" y="1524000"/>
            <a:ext cx="30416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4700" y="6553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abiotic factors has the greatest influence on the metabolic rates of plants and animals?</a:t>
            </a:r>
          </a:p>
          <a:p>
            <a:pPr marL="0" indent="0" eaLnBrk="1" hangingPunct="1">
              <a:defRPr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water   		   D. rocks and soil 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wind   		   E. disturbances</a:t>
            </a:r>
          </a:p>
          <a:p>
            <a:pPr marL="0" indent="0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temperature</a:t>
            </a:r>
          </a:p>
          <a:p>
            <a:pPr eaLnBrk="1" hangingPunct="1">
              <a:defRPr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523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6452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aesthetics, most people would prefer to swim in a(an) ____ lake.</a:t>
            </a:r>
          </a:p>
          <a:p>
            <a:pPr marL="0" indent="0" eaLnBrk="1" hangingPunct="1"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autotrophic.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eutrophic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oligotrophic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mesotrophic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oligomesotrophic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eaLnBrk="1" hangingPunct="1">
              <a:defRPr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728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4700" y="66294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-635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tropical rainforest, you would expect to find relatively open space free of vegetation</a:t>
            </a:r>
          </a:p>
          <a:p>
            <a:pPr marL="0" indent="0" eaLnBrk="1" hangingPunct="1">
              <a:defRPr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on the forest floor.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in the canopy.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in the understory.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in the emergent layer.   </a:t>
            </a:r>
          </a:p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just below the canopy.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9" name="Picture 6" descr="http://www.freewebs.com/yup23/ScreenShot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2350" y="1524000"/>
            <a:ext cx="30416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605588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interested in studying how organisms react to a gradient of a variety of abiotic conditions and how they coexist in this gradient. The best location in which to conduct such a study is</a:t>
            </a:r>
          </a:p>
          <a:p>
            <a:pPr marL="0" indent="0" eaLnBrk="1" hangingPunct="1">
              <a:defRPr/>
            </a:pPr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 grassland.   </a:t>
            </a:r>
          </a:p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an intertidal zone.   </a:t>
            </a:r>
          </a:p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a river.   </a:t>
            </a:r>
          </a:p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tropical forest.   </a:t>
            </a:r>
          </a:p>
          <a:p>
            <a:pPr marL="0" indent="0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an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eutrophic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lake.</a:t>
            </a:r>
          </a:p>
          <a:p>
            <a:pPr eaLnBrk="1" hangingPunct="1">
              <a:defRPr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4700" y="66579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which of the following terrestrial biome pairs are both dependent upon periodic burning?</a:t>
            </a:r>
          </a:p>
          <a:p>
            <a:pPr marL="0" indent="0" eaLnBrk="1" hangingPunct="1">
              <a:defRPr/>
            </a:pPr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tundra and coniferous forest   </a:t>
            </a: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chaparral and savanna   </a:t>
            </a: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desert and savanna   </a:t>
            </a: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tropical forest and temperate broadleaf forest   </a:t>
            </a: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grassland and tundra</a:t>
            </a:r>
          </a:p>
          <a:p>
            <a:pPr marL="579438" indent="-579438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63575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to air as it rises?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The pressure decreases and it expands in volume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The pressure increases and it expands in volume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The pressure decreases and it decreases in volume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The pressure increases and it decreases in volume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The pressure and volume remain constant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657975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Thriving coral reefs require</a:t>
            </a:r>
          </a:p>
          <a:p>
            <a:pPr eaLnBrk="1" hangingPunct="1">
              <a:defRPr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cloudy water.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 cool water.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dissolved oxygen and nutrients.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salinity that fluctuates with the tides.   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cold water.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6553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upwelling most likely to occur?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 Along the west coasts of continents   B. Along the east coasts of continents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 In the center of most ocean basins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 At the equator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 In the polar oceans</a:t>
            </a:r>
          </a:p>
        </p:txBody>
      </p:sp>
      <p:pic>
        <p:nvPicPr>
          <p:cNvPr id="3584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770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595</Words>
  <Application>Microsoft Office PowerPoint</Application>
  <PresentationFormat>On-screen Show (4:3)</PresentationFormat>
  <Paragraphs>284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Climate and Biomes Unit 3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Biomes Unit 3 Review</dc:title>
  <dc:creator>Ewoldsen</dc:creator>
  <cp:lastModifiedBy>Ewoldsen</cp:lastModifiedBy>
  <cp:revision>10</cp:revision>
  <dcterms:created xsi:type="dcterms:W3CDTF">2013-09-30T22:11:37Z</dcterms:created>
  <dcterms:modified xsi:type="dcterms:W3CDTF">2015-09-29T19:29:52Z</dcterms:modified>
</cp:coreProperties>
</file>