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90" r:id="rId4"/>
    <p:sldId id="295" r:id="rId5"/>
    <p:sldId id="288" r:id="rId6"/>
    <p:sldId id="258" r:id="rId7"/>
    <p:sldId id="259" r:id="rId8"/>
    <p:sldId id="260" r:id="rId9"/>
    <p:sldId id="269" r:id="rId10"/>
    <p:sldId id="261" r:id="rId11"/>
    <p:sldId id="277" r:id="rId12"/>
    <p:sldId id="262" r:id="rId13"/>
    <p:sldId id="263" r:id="rId14"/>
    <p:sldId id="264" r:id="rId15"/>
    <p:sldId id="265" r:id="rId16"/>
    <p:sldId id="287" r:id="rId17"/>
    <p:sldId id="276" r:id="rId18"/>
    <p:sldId id="266" r:id="rId19"/>
    <p:sldId id="267" r:id="rId20"/>
    <p:sldId id="271" r:id="rId21"/>
    <p:sldId id="274" r:id="rId22"/>
    <p:sldId id="278" r:id="rId23"/>
    <p:sldId id="279" r:id="rId24"/>
    <p:sldId id="280" r:id="rId25"/>
    <p:sldId id="297" r:id="rId26"/>
    <p:sldId id="281" r:id="rId27"/>
    <p:sldId id="282" r:id="rId28"/>
    <p:sldId id="283" r:id="rId29"/>
    <p:sldId id="284" r:id="rId30"/>
    <p:sldId id="286" r:id="rId31"/>
    <p:sldId id="289" r:id="rId32"/>
    <p:sldId id="296" r:id="rId33"/>
    <p:sldId id="275" r:id="rId34"/>
    <p:sldId id="273"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378"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5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85200-ADA6-48E0-A166-63FC1F8DAA43}" type="datetimeFigureOut">
              <a:rPr lang="en-US" smtClean="0"/>
              <a:t>11/19/2013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013311-48F9-499D-9D0C-ABE45EA01B47}" type="slidenum">
              <a:rPr lang="en-US" smtClean="0"/>
              <a:t>‹#›</a:t>
            </a:fld>
            <a:endParaRPr lang="en-US"/>
          </a:p>
        </p:txBody>
      </p:sp>
    </p:spTree>
    <p:extLst>
      <p:ext uri="{BB962C8B-B14F-4D97-AF65-F5344CB8AC3E}">
        <p14:creationId xmlns:p14="http://schemas.microsoft.com/office/powerpoint/2010/main" val="123471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a:t>
            </a:fld>
            <a:endParaRPr lang="en-US"/>
          </a:p>
        </p:txBody>
      </p:sp>
    </p:spTree>
    <p:extLst>
      <p:ext uri="{BB962C8B-B14F-4D97-AF65-F5344CB8AC3E}">
        <p14:creationId xmlns:p14="http://schemas.microsoft.com/office/powerpoint/2010/main" val="1613236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11</a:t>
            </a:fld>
            <a:endParaRPr lang="en-US"/>
          </a:p>
        </p:txBody>
      </p:sp>
    </p:spTree>
    <p:extLst>
      <p:ext uri="{BB962C8B-B14F-4D97-AF65-F5344CB8AC3E}">
        <p14:creationId xmlns:p14="http://schemas.microsoft.com/office/powerpoint/2010/main" val="211449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12</a:t>
            </a:fld>
            <a:endParaRPr lang="en-US"/>
          </a:p>
        </p:txBody>
      </p:sp>
    </p:spTree>
    <p:extLst>
      <p:ext uri="{BB962C8B-B14F-4D97-AF65-F5344CB8AC3E}">
        <p14:creationId xmlns:p14="http://schemas.microsoft.com/office/powerpoint/2010/main" val="358910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13</a:t>
            </a:fld>
            <a:endParaRPr lang="en-US"/>
          </a:p>
        </p:txBody>
      </p:sp>
    </p:spTree>
    <p:extLst>
      <p:ext uri="{BB962C8B-B14F-4D97-AF65-F5344CB8AC3E}">
        <p14:creationId xmlns:p14="http://schemas.microsoft.com/office/powerpoint/2010/main" val="2851086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14</a:t>
            </a:fld>
            <a:endParaRPr lang="en-US"/>
          </a:p>
        </p:txBody>
      </p:sp>
    </p:spTree>
    <p:extLst>
      <p:ext uri="{BB962C8B-B14F-4D97-AF65-F5344CB8AC3E}">
        <p14:creationId xmlns:p14="http://schemas.microsoft.com/office/powerpoint/2010/main" val="220752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15</a:t>
            </a:fld>
            <a:endParaRPr lang="en-US"/>
          </a:p>
        </p:txBody>
      </p:sp>
    </p:spTree>
    <p:extLst>
      <p:ext uri="{BB962C8B-B14F-4D97-AF65-F5344CB8AC3E}">
        <p14:creationId xmlns:p14="http://schemas.microsoft.com/office/powerpoint/2010/main" val="3784714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16</a:t>
            </a:fld>
            <a:endParaRPr lang="en-US"/>
          </a:p>
        </p:txBody>
      </p:sp>
    </p:spTree>
    <p:extLst>
      <p:ext uri="{BB962C8B-B14F-4D97-AF65-F5344CB8AC3E}">
        <p14:creationId xmlns:p14="http://schemas.microsoft.com/office/powerpoint/2010/main" val="1114650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17</a:t>
            </a:fld>
            <a:endParaRPr lang="en-US"/>
          </a:p>
        </p:txBody>
      </p:sp>
    </p:spTree>
    <p:extLst>
      <p:ext uri="{BB962C8B-B14F-4D97-AF65-F5344CB8AC3E}">
        <p14:creationId xmlns:p14="http://schemas.microsoft.com/office/powerpoint/2010/main" val="2863465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18</a:t>
            </a:fld>
            <a:endParaRPr lang="en-US"/>
          </a:p>
        </p:txBody>
      </p:sp>
    </p:spTree>
    <p:extLst>
      <p:ext uri="{BB962C8B-B14F-4D97-AF65-F5344CB8AC3E}">
        <p14:creationId xmlns:p14="http://schemas.microsoft.com/office/powerpoint/2010/main" val="3892244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19</a:t>
            </a:fld>
            <a:endParaRPr lang="en-US"/>
          </a:p>
        </p:txBody>
      </p:sp>
    </p:spTree>
    <p:extLst>
      <p:ext uri="{BB962C8B-B14F-4D97-AF65-F5344CB8AC3E}">
        <p14:creationId xmlns:p14="http://schemas.microsoft.com/office/powerpoint/2010/main" val="2872595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20</a:t>
            </a:fld>
            <a:endParaRPr lang="en-US"/>
          </a:p>
        </p:txBody>
      </p:sp>
    </p:spTree>
    <p:extLst>
      <p:ext uri="{BB962C8B-B14F-4D97-AF65-F5344CB8AC3E}">
        <p14:creationId xmlns:p14="http://schemas.microsoft.com/office/powerpoint/2010/main" val="239656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a:t>
            </a:fld>
            <a:endParaRPr lang="en-US"/>
          </a:p>
        </p:txBody>
      </p:sp>
    </p:spTree>
    <p:extLst>
      <p:ext uri="{BB962C8B-B14F-4D97-AF65-F5344CB8AC3E}">
        <p14:creationId xmlns:p14="http://schemas.microsoft.com/office/powerpoint/2010/main" val="4001901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21</a:t>
            </a:fld>
            <a:endParaRPr lang="en-US"/>
          </a:p>
        </p:txBody>
      </p:sp>
    </p:spTree>
    <p:extLst>
      <p:ext uri="{BB962C8B-B14F-4D97-AF65-F5344CB8AC3E}">
        <p14:creationId xmlns:p14="http://schemas.microsoft.com/office/powerpoint/2010/main" val="4221826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22</a:t>
            </a:fld>
            <a:endParaRPr lang="en-US"/>
          </a:p>
        </p:txBody>
      </p:sp>
    </p:spTree>
    <p:extLst>
      <p:ext uri="{BB962C8B-B14F-4D97-AF65-F5344CB8AC3E}">
        <p14:creationId xmlns:p14="http://schemas.microsoft.com/office/powerpoint/2010/main" val="1093859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23</a:t>
            </a:fld>
            <a:endParaRPr lang="en-US"/>
          </a:p>
        </p:txBody>
      </p:sp>
    </p:spTree>
    <p:extLst>
      <p:ext uri="{BB962C8B-B14F-4D97-AF65-F5344CB8AC3E}">
        <p14:creationId xmlns:p14="http://schemas.microsoft.com/office/powerpoint/2010/main" val="14907008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25</a:t>
            </a:fld>
            <a:endParaRPr lang="en-US"/>
          </a:p>
        </p:txBody>
      </p:sp>
    </p:spTree>
    <p:extLst>
      <p:ext uri="{BB962C8B-B14F-4D97-AF65-F5344CB8AC3E}">
        <p14:creationId xmlns:p14="http://schemas.microsoft.com/office/powerpoint/2010/main" val="1847011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26</a:t>
            </a:fld>
            <a:endParaRPr lang="en-US"/>
          </a:p>
        </p:txBody>
      </p:sp>
    </p:spTree>
    <p:extLst>
      <p:ext uri="{BB962C8B-B14F-4D97-AF65-F5344CB8AC3E}">
        <p14:creationId xmlns:p14="http://schemas.microsoft.com/office/powerpoint/2010/main" val="2620777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27</a:t>
            </a:fld>
            <a:endParaRPr lang="en-US"/>
          </a:p>
        </p:txBody>
      </p:sp>
    </p:spTree>
    <p:extLst>
      <p:ext uri="{BB962C8B-B14F-4D97-AF65-F5344CB8AC3E}">
        <p14:creationId xmlns:p14="http://schemas.microsoft.com/office/powerpoint/2010/main" val="2581185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28</a:t>
            </a:fld>
            <a:endParaRPr lang="en-US"/>
          </a:p>
        </p:txBody>
      </p:sp>
    </p:spTree>
    <p:extLst>
      <p:ext uri="{BB962C8B-B14F-4D97-AF65-F5344CB8AC3E}">
        <p14:creationId xmlns:p14="http://schemas.microsoft.com/office/powerpoint/2010/main" val="40558510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29</a:t>
            </a:fld>
            <a:endParaRPr lang="en-US"/>
          </a:p>
        </p:txBody>
      </p:sp>
    </p:spTree>
    <p:extLst>
      <p:ext uri="{BB962C8B-B14F-4D97-AF65-F5344CB8AC3E}">
        <p14:creationId xmlns:p14="http://schemas.microsoft.com/office/powerpoint/2010/main" val="1556183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30</a:t>
            </a:fld>
            <a:endParaRPr lang="en-US"/>
          </a:p>
        </p:txBody>
      </p:sp>
    </p:spTree>
    <p:extLst>
      <p:ext uri="{BB962C8B-B14F-4D97-AF65-F5344CB8AC3E}">
        <p14:creationId xmlns:p14="http://schemas.microsoft.com/office/powerpoint/2010/main" val="2846104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31</a:t>
            </a:fld>
            <a:endParaRPr lang="en-US"/>
          </a:p>
        </p:txBody>
      </p:sp>
    </p:spTree>
    <p:extLst>
      <p:ext uri="{BB962C8B-B14F-4D97-AF65-F5344CB8AC3E}">
        <p14:creationId xmlns:p14="http://schemas.microsoft.com/office/powerpoint/2010/main" val="201364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4</a:t>
            </a:fld>
            <a:endParaRPr lang="en-US"/>
          </a:p>
        </p:txBody>
      </p:sp>
    </p:spTree>
    <p:extLst>
      <p:ext uri="{BB962C8B-B14F-4D97-AF65-F5344CB8AC3E}">
        <p14:creationId xmlns:p14="http://schemas.microsoft.com/office/powerpoint/2010/main" val="36207440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32</a:t>
            </a:fld>
            <a:endParaRPr lang="en-US"/>
          </a:p>
        </p:txBody>
      </p:sp>
    </p:spTree>
    <p:extLst>
      <p:ext uri="{BB962C8B-B14F-4D97-AF65-F5344CB8AC3E}">
        <p14:creationId xmlns:p14="http://schemas.microsoft.com/office/powerpoint/2010/main" val="2050672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33</a:t>
            </a:fld>
            <a:endParaRPr lang="en-US"/>
          </a:p>
        </p:txBody>
      </p:sp>
    </p:spTree>
    <p:extLst>
      <p:ext uri="{BB962C8B-B14F-4D97-AF65-F5344CB8AC3E}">
        <p14:creationId xmlns:p14="http://schemas.microsoft.com/office/powerpoint/2010/main" val="2459093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34</a:t>
            </a:fld>
            <a:endParaRPr lang="en-US"/>
          </a:p>
        </p:txBody>
      </p:sp>
    </p:spTree>
    <p:extLst>
      <p:ext uri="{BB962C8B-B14F-4D97-AF65-F5344CB8AC3E}">
        <p14:creationId xmlns:p14="http://schemas.microsoft.com/office/powerpoint/2010/main" val="3522375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35</a:t>
            </a:fld>
            <a:endParaRPr lang="en-US"/>
          </a:p>
        </p:txBody>
      </p:sp>
    </p:spTree>
    <p:extLst>
      <p:ext uri="{BB962C8B-B14F-4D97-AF65-F5344CB8AC3E}">
        <p14:creationId xmlns:p14="http://schemas.microsoft.com/office/powerpoint/2010/main" val="2535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5</a:t>
            </a:fld>
            <a:endParaRPr lang="en-US"/>
          </a:p>
        </p:txBody>
      </p:sp>
    </p:spTree>
    <p:extLst>
      <p:ext uri="{BB962C8B-B14F-4D97-AF65-F5344CB8AC3E}">
        <p14:creationId xmlns:p14="http://schemas.microsoft.com/office/powerpoint/2010/main" val="2526634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6</a:t>
            </a:fld>
            <a:endParaRPr lang="en-US"/>
          </a:p>
        </p:txBody>
      </p:sp>
    </p:spTree>
    <p:extLst>
      <p:ext uri="{BB962C8B-B14F-4D97-AF65-F5344CB8AC3E}">
        <p14:creationId xmlns:p14="http://schemas.microsoft.com/office/powerpoint/2010/main" val="317574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7</a:t>
            </a:fld>
            <a:endParaRPr lang="en-US"/>
          </a:p>
        </p:txBody>
      </p:sp>
    </p:spTree>
    <p:extLst>
      <p:ext uri="{BB962C8B-B14F-4D97-AF65-F5344CB8AC3E}">
        <p14:creationId xmlns:p14="http://schemas.microsoft.com/office/powerpoint/2010/main" val="115592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8</a:t>
            </a:fld>
            <a:endParaRPr lang="en-US"/>
          </a:p>
        </p:txBody>
      </p:sp>
    </p:spTree>
    <p:extLst>
      <p:ext uri="{BB962C8B-B14F-4D97-AF65-F5344CB8AC3E}">
        <p14:creationId xmlns:p14="http://schemas.microsoft.com/office/powerpoint/2010/main" val="3284413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9</a:t>
            </a:fld>
            <a:endParaRPr lang="en-US"/>
          </a:p>
        </p:txBody>
      </p:sp>
    </p:spTree>
    <p:extLst>
      <p:ext uri="{BB962C8B-B14F-4D97-AF65-F5344CB8AC3E}">
        <p14:creationId xmlns:p14="http://schemas.microsoft.com/office/powerpoint/2010/main" val="1236734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42013311-48F9-499D-9D0C-ABE45EA01B47}" type="slidenum">
              <a:rPr lang="en-US" smtClean="0"/>
              <a:t>10</a:t>
            </a:fld>
            <a:endParaRPr lang="en-US"/>
          </a:p>
        </p:txBody>
      </p:sp>
    </p:spTree>
    <p:extLst>
      <p:ext uri="{BB962C8B-B14F-4D97-AF65-F5344CB8AC3E}">
        <p14:creationId xmlns:p14="http://schemas.microsoft.com/office/powerpoint/2010/main" val="242026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b="1">
                <a:effectLst>
                  <a:outerShdw blurRad="38100" dist="38100" dir="2700000" algn="tl">
                    <a:srgbClr val="000000">
                      <a:alpha val="43137"/>
                    </a:srgbClr>
                  </a:outerShdw>
                </a:effectLst>
                <a:latin typeface="Times New Roman" pitchFamily="18" charset="0"/>
                <a:cs typeface="Times New Roman" pitchFamily="18" charset="0"/>
              </a:defRPr>
            </a:lvl1pPr>
          </a:lstStyle>
          <a:p>
            <a:fld id="{2BCCFB13-2EFF-45C6-AF65-B0731DA3A2F3}" type="datetimeFigureOut">
              <a:rPr lang="en-US" smtClean="0"/>
              <a:pPr/>
              <a:t>11/19/2013</a:t>
            </a:fld>
            <a:endParaRPr lang="en-US"/>
          </a:p>
        </p:txBody>
      </p:sp>
      <p:sp>
        <p:nvSpPr>
          <p:cNvPr id="5" name="Footer Placeholder 4"/>
          <p:cNvSpPr>
            <a:spLocks noGrp="1"/>
          </p:cNvSpPr>
          <p:nvPr>
            <p:ph type="ftr" sz="quarter" idx="11"/>
          </p:nvPr>
        </p:nvSpPr>
        <p:spPr/>
        <p:txBody>
          <a:bodyPr/>
          <a:lstStyle>
            <a:lvl1pPr>
              <a:defRPr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a:p>
        </p:txBody>
      </p:sp>
      <p:sp>
        <p:nvSpPr>
          <p:cNvPr id="6" name="Slide Number Placeholder 5"/>
          <p:cNvSpPr>
            <a:spLocks noGrp="1"/>
          </p:cNvSpPr>
          <p:nvPr>
            <p:ph type="sldNum" sz="quarter" idx="12"/>
          </p:nvPr>
        </p:nvSpPr>
        <p:spPr/>
        <p:txBody>
          <a:bodyPr/>
          <a:lstStyle>
            <a:lvl1pPr>
              <a:defRPr b="1">
                <a:effectLst>
                  <a:outerShdw blurRad="38100" dist="38100" dir="2700000" algn="tl">
                    <a:srgbClr val="000000">
                      <a:alpha val="43137"/>
                    </a:srgbClr>
                  </a:outerShdw>
                </a:effectLst>
                <a:latin typeface="Times New Roman" pitchFamily="18" charset="0"/>
                <a:cs typeface="Times New Roman" pitchFamily="18" charset="0"/>
              </a:defRPr>
            </a:lvl1pPr>
          </a:lstStyle>
          <a:p>
            <a:fld id="{9937E839-8B05-474A-BCC2-55057EAE36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CFB13-2EFF-45C6-AF65-B0731DA3A2F3}"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CFB13-2EFF-45C6-AF65-B0731DA3A2F3}"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lvl1pPr marL="0" indent="0">
              <a:buNone/>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BCCFB13-2EFF-45C6-AF65-B0731DA3A2F3}"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CFB13-2EFF-45C6-AF65-B0731DA3A2F3}"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CCFB13-2EFF-45C6-AF65-B0731DA3A2F3}"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CCFB13-2EFF-45C6-AF65-B0731DA3A2F3}"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CCFB13-2EFF-45C6-AF65-B0731DA3A2F3}"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CFB13-2EFF-45C6-AF65-B0731DA3A2F3}"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FB13-2EFF-45C6-AF65-B0731DA3A2F3}"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FB13-2EFF-45C6-AF65-B0731DA3A2F3}"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7E839-8B05-474A-BCC2-55057EAE36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CFB13-2EFF-45C6-AF65-B0731DA3A2F3}"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7E839-8B05-474A-BCC2-55057EAE36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3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Population Review</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age structure of a population is the number or percentage of</a:t>
            </a:r>
          </a:p>
          <a:p>
            <a:pPr marL="579438" indent="-579438"/>
            <a:r>
              <a:rPr lang="en-US" dirty="0" smtClean="0"/>
              <a:t>A. females </a:t>
            </a:r>
            <a:r>
              <a:rPr lang="en-US" dirty="0"/>
              <a:t>age 14 years or under. </a:t>
            </a:r>
            <a:endParaRPr lang="en-US" dirty="0" smtClean="0"/>
          </a:p>
          <a:p>
            <a:pPr marL="579438" indent="-579438"/>
            <a:r>
              <a:rPr lang="en-US" dirty="0" smtClean="0"/>
              <a:t>B</a:t>
            </a:r>
            <a:r>
              <a:rPr lang="en-US" dirty="0"/>
              <a:t>. females age 15 to 44. </a:t>
            </a:r>
            <a:endParaRPr lang="en-US" dirty="0" smtClean="0"/>
          </a:p>
          <a:p>
            <a:pPr marL="579438" indent="-579438"/>
            <a:r>
              <a:rPr lang="en-US" dirty="0" smtClean="0"/>
              <a:t>C</a:t>
            </a:r>
            <a:r>
              <a:rPr lang="en-US" dirty="0"/>
              <a:t>. males age 15 to 44. </a:t>
            </a:r>
            <a:endParaRPr lang="en-US" dirty="0" smtClean="0"/>
          </a:p>
          <a:p>
            <a:pPr marL="579438" indent="-579438"/>
            <a:r>
              <a:rPr lang="en-US" dirty="0" smtClean="0"/>
              <a:t>D</a:t>
            </a:r>
            <a:r>
              <a:rPr lang="en-US" dirty="0"/>
              <a:t>. persons of each sex at each age level. </a:t>
            </a:r>
            <a:endParaRPr lang="en-US" dirty="0" smtClean="0"/>
          </a:p>
          <a:p>
            <a:pPr marL="579438" indent="-579438"/>
            <a:r>
              <a:rPr lang="en-US" dirty="0" smtClean="0"/>
              <a:t>E</a:t>
            </a:r>
            <a:r>
              <a:rPr lang="en-US" dirty="0"/>
              <a:t>. persons of each sex age 15 to </a:t>
            </a:r>
            <a:r>
              <a:rPr lang="en-US" dirty="0" smtClean="0"/>
              <a:t>44</a:t>
            </a:r>
          </a:p>
          <a:p>
            <a:r>
              <a:rPr lang="en-US" dirty="0" smtClean="0"/>
              <a:t> </a:t>
            </a:r>
          </a:p>
          <a:p>
            <a:endParaRPr lang="en-US" dirty="0"/>
          </a:p>
        </p:txBody>
      </p:sp>
      <p:pic>
        <p:nvPicPr>
          <p:cNvPr id="3" name="Picture 2"/>
          <p:cNvPicPr>
            <a:picLocks noChangeAspect="1"/>
          </p:cNvPicPr>
          <p:nvPr/>
        </p:nvPicPr>
        <p:blipFill>
          <a:blip r:embed="rId3"/>
          <a:stretch>
            <a:fillRect/>
          </a:stretch>
        </p:blipFill>
        <p:spPr>
          <a:xfrm>
            <a:off x="3124200" y="6400800"/>
            <a:ext cx="2591162" cy="4763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theory of demographic transition, rapid growth occurs during phase</a:t>
            </a:r>
          </a:p>
          <a:p>
            <a:r>
              <a:rPr lang="en-US" dirty="0" smtClean="0"/>
              <a:t>A. 1</a:t>
            </a:r>
            <a:r>
              <a:rPr lang="en-US" dirty="0"/>
              <a:t>. </a:t>
            </a:r>
            <a:endParaRPr lang="en-US" dirty="0" smtClean="0"/>
          </a:p>
          <a:p>
            <a:r>
              <a:rPr lang="en-US" dirty="0" smtClean="0"/>
              <a:t>B</a:t>
            </a:r>
            <a:r>
              <a:rPr lang="en-US" dirty="0"/>
              <a:t>. 2. </a:t>
            </a:r>
            <a:endParaRPr lang="en-US" dirty="0" smtClean="0"/>
          </a:p>
          <a:p>
            <a:r>
              <a:rPr lang="en-US" dirty="0" smtClean="0"/>
              <a:t>C</a:t>
            </a:r>
            <a:r>
              <a:rPr lang="en-US" dirty="0"/>
              <a:t>. 3. </a:t>
            </a:r>
            <a:endParaRPr lang="en-US" dirty="0" smtClean="0"/>
          </a:p>
          <a:p>
            <a:r>
              <a:rPr lang="en-US" dirty="0" smtClean="0"/>
              <a:t>D</a:t>
            </a:r>
            <a:r>
              <a:rPr lang="en-US" dirty="0"/>
              <a:t>. 4. </a:t>
            </a:r>
            <a:endParaRPr lang="en-US" dirty="0" smtClean="0"/>
          </a:p>
          <a:p>
            <a:r>
              <a:rPr lang="en-US" dirty="0" smtClean="0"/>
              <a:t>E</a:t>
            </a:r>
            <a:r>
              <a:rPr lang="en-US" dirty="0"/>
              <a:t>. 5. </a:t>
            </a:r>
          </a:p>
        </p:txBody>
      </p:sp>
      <p:pic>
        <p:nvPicPr>
          <p:cNvPr id="3074" name="Picture 2"/>
          <p:cNvPicPr>
            <a:picLocks noChangeAspect="1" noChangeArrowheads="1"/>
          </p:cNvPicPr>
          <p:nvPr/>
        </p:nvPicPr>
        <p:blipFill>
          <a:blip r:embed="rId3" cstate="print"/>
          <a:srcRect/>
          <a:stretch>
            <a:fillRect/>
          </a:stretch>
        </p:blipFill>
        <p:spPr bwMode="auto">
          <a:xfrm>
            <a:off x="2819400" y="2710049"/>
            <a:ext cx="6324600" cy="4147951"/>
          </a:xfrm>
          <a:prstGeom prst="rect">
            <a:avLst/>
          </a:prstGeom>
          <a:noFill/>
          <a:ln w="9525">
            <a:noFill/>
            <a:miter lim="800000"/>
            <a:headEnd/>
            <a:tailEnd/>
          </a:ln>
        </p:spPr>
      </p:pic>
      <p:pic>
        <p:nvPicPr>
          <p:cNvPr id="3" name="Picture 2"/>
          <p:cNvPicPr>
            <a:picLocks noChangeAspect="1"/>
          </p:cNvPicPr>
          <p:nvPr/>
        </p:nvPicPr>
        <p:blipFill>
          <a:blip r:embed="rId4"/>
          <a:stretch>
            <a:fillRect/>
          </a:stretch>
        </p:blipFill>
        <p:spPr>
          <a:xfrm>
            <a:off x="250190" y="6605584"/>
            <a:ext cx="2591162" cy="4763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Two useful indicators of overall health in a country or region are</a:t>
            </a:r>
          </a:p>
          <a:p>
            <a:pPr marL="625475" indent="-625475"/>
            <a:r>
              <a:rPr lang="en-US" dirty="0" smtClean="0"/>
              <a:t>A. birth </a:t>
            </a:r>
            <a:r>
              <a:rPr lang="en-US" dirty="0"/>
              <a:t>rate and death rate. </a:t>
            </a:r>
            <a:endParaRPr lang="en-US" dirty="0" smtClean="0"/>
          </a:p>
          <a:p>
            <a:pPr marL="625475" indent="-625475"/>
            <a:r>
              <a:rPr lang="en-US" dirty="0" smtClean="0"/>
              <a:t>B</a:t>
            </a:r>
            <a:r>
              <a:rPr lang="en-US" dirty="0"/>
              <a:t>. replacement-level fertility rate and total fertility rate. </a:t>
            </a:r>
            <a:endParaRPr lang="en-US" dirty="0" smtClean="0"/>
          </a:p>
          <a:p>
            <a:pPr marL="625475" indent="-625475"/>
            <a:r>
              <a:rPr lang="en-US" dirty="0" smtClean="0"/>
              <a:t>C</a:t>
            </a:r>
            <a:r>
              <a:rPr lang="en-US" dirty="0"/>
              <a:t>. life expectancy and infant mortality rate. </a:t>
            </a:r>
            <a:endParaRPr lang="en-US" dirty="0" smtClean="0"/>
          </a:p>
          <a:p>
            <a:pPr marL="625475" indent="-625475"/>
            <a:r>
              <a:rPr lang="en-US" dirty="0" smtClean="0"/>
              <a:t>D</a:t>
            </a:r>
            <a:r>
              <a:rPr lang="en-US" dirty="0"/>
              <a:t>. life expectancy and death rate. </a:t>
            </a:r>
            <a:endParaRPr lang="en-US" dirty="0" smtClean="0"/>
          </a:p>
          <a:p>
            <a:pPr marL="625475" indent="-625475"/>
            <a:r>
              <a:rPr lang="en-US" dirty="0" smtClean="0"/>
              <a:t>E</a:t>
            </a:r>
            <a:r>
              <a:rPr lang="en-US" dirty="0"/>
              <a:t>. population growth rate. </a:t>
            </a:r>
          </a:p>
        </p:txBody>
      </p:sp>
      <p:pic>
        <p:nvPicPr>
          <p:cNvPr id="3" name="Picture 2"/>
          <p:cNvPicPr>
            <a:picLocks noChangeAspect="1"/>
          </p:cNvPicPr>
          <p:nvPr/>
        </p:nvPicPr>
        <p:blipFill>
          <a:blip r:embed="rId3"/>
          <a:stretch>
            <a:fillRect/>
          </a:stretch>
        </p:blipFill>
        <p:spPr>
          <a:xfrm>
            <a:off x="3276419" y="6618514"/>
            <a:ext cx="2591162" cy="4763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Two useful indicators of overall health in a country or region are</a:t>
            </a:r>
          </a:p>
          <a:p>
            <a:pPr marL="625475" indent="-625475"/>
            <a:r>
              <a:rPr lang="en-US" dirty="0" smtClean="0"/>
              <a:t>A. birth </a:t>
            </a:r>
            <a:r>
              <a:rPr lang="en-US" dirty="0"/>
              <a:t>rate and death rate. </a:t>
            </a:r>
            <a:endParaRPr lang="en-US" dirty="0" smtClean="0"/>
          </a:p>
          <a:p>
            <a:pPr marL="625475" indent="-625475"/>
            <a:r>
              <a:rPr lang="en-US" dirty="0" smtClean="0"/>
              <a:t>B</a:t>
            </a:r>
            <a:r>
              <a:rPr lang="en-US" dirty="0"/>
              <a:t>. replacement-level fertility rate and total fertility rate. </a:t>
            </a:r>
            <a:endParaRPr lang="en-US" dirty="0" smtClean="0"/>
          </a:p>
          <a:p>
            <a:pPr marL="625475" indent="-625475"/>
            <a:r>
              <a:rPr lang="en-US" dirty="0" smtClean="0"/>
              <a:t>C</a:t>
            </a:r>
            <a:r>
              <a:rPr lang="en-US" dirty="0"/>
              <a:t>. life expectancy and infant mortality rate. </a:t>
            </a:r>
            <a:endParaRPr lang="en-US" dirty="0" smtClean="0"/>
          </a:p>
          <a:p>
            <a:pPr marL="625475" indent="-625475"/>
            <a:r>
              <a:rPr lang="en-US" dirty="0" smtClean="0"/>
              <a:t>D</a:t>
            </a:r>
            <a:r>
              <a:rPr lang="en-US" dirty="0"/>
              <a:t>. life expectancy and death rate. </a:t>
            </a:r>
            <a:endParaRPr lang="en-US" dirty="0" smtClean="0"/>
          </a:p>
          <a:p>
            <a:pPr marL="625475" indent="-625475"/>
            <a:r>
              <a:rPr lang="en-US" dirty="0" smtClean="0"/>
              <a:t>E</a:t>
            </a:r>
            <a:r>
              <a:rPr lang="en-US" dirty="0"/>
              <a:t>. population growth rate. </a:t>
            </a:r>
          </a:p>
          <a:p>
            <a:r>
              <a:rPr lang="en-US" dirty="0"/>
              <a:t> </a:t>
            </a:r>
          </a:p>
          <a:p>
            <a:endParaRPr lang="en-US" dirty="0"/>
          </a:p>
        </p:txBody>
      </p:sp>
      <p:pic>
        <p:nvPicPr>
          <p:cNvPr id="3" name="Picture 2"/>
          <p:cNvPicPr>
            <a:picLocks noChangeAspect="1"/>
          </p:cNvPicPr>
          <p:nvPr/>
        </p:nvPicPr>
        <p:blipFill>
          <a:blip r:embed="rId3"/>
          <a:stretch>
            <a:fillRect/>
          </a:stretch>
        </p:blipFill>
        <p:spPr>
          <a:xfrm>
            <a:off x="3048000" y="6581768"/>
            <a:ext cx="2591162" cy="4763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i="1" dirty="0"/>
              <a:t>most</a:t>
            </a:r>
            <a:r>
              <a:rPr lang="en-US" dirty="0"/>
              <a:t> useful measure of fertility for projecting future population change is the</a:t>
            </a:r>
          </a:p>
          <a:p>
            <a:r>
              <a:rPr lang="en-US" dirty="0" smtClean="0"/>
              <a:t>A. replacement-level </a:t>
            </a:r>
            <a:r>
              <a:rPr lang="en-US" dirty="0"/>
              <a:t>fertility. </a:t>
            </a:r>
            <a:endParaRPr lang="en-US" dirty="0" smtClean="0"/>
          </a:p>
          <a:p>
            <a:r>
              <a:rPr lang="en-US" dirty="0" smtClean="0"/>
              <a:t>B</a:t>
            </a:r>
            <a:r>
              <a:rPr lang="en-US" dirty="0"/>
              <a:t>. one-year future fertility level. </a:t>
            </a:r>
            <a:endParaRPr lang="en-US" dirty="0" smtClean="0"/>
          </a:p>
          <a:p>
            <a:r>
              <a:rPr lang="en-US" dirty="0" smtClean="0"/>
              <a:t>C</a:t>
            </a:r>
            <a:r>
              <a:rPr lang="en-US" dirty="0"/>
              <a:t>. total fertility rate. </a:t>
            </a:r>
            <a:endParaRPr lang="en-US" dirty="0" smtClean="0"/>
          </a:p>
          <a:p>
            <a:r>
              <a:rPr lang="en-US" dirty="0" smtClean="0"/>
              <a:t>D</a:t>
            </a:r>
            <a:r>
              <a:rPr lang="en-US" dirty="0"/>
              <a:t>. birth rate. </a:t>
            </a:r>
            <a:endParaRPr lang="en-US" dirty="0" smtClean="0"/>
          </a:p>
          <a:p>
            <a:r>
              <a:rPr lang="en-US" dirty="0" smtClean="0"/>
              <a:t>E</a:t>
            </a:r>
            <a:r>
              <a:rPr lang="en-US" dirty="0"/>
              <a:t>. abortion rate. </a:t>
            </a:r>
          </a:p>
          <a:p>
            <a:endParaRPr lang="en-US" dirty="0"/>
          </a:p>
        </p:txBody>
      </p:sp>
      <p:pic>
        <p:nvPicPr>
          <p:cNvPr id="3" name="Picture 2"/>
          <p:cNvPicPr>
            <a:picLocks noChangeAspect="1"/>
          </p:cNvPicPr>
          <p:nvPr/>
        </p:nvPicPr>
        <p:blipFill>
          <a:blip r:embed="rId3"/>
          <a:stretch>
            <a:fillRect/>
          </a:stretch>
        </p:blipFill>
        <p:spPr>
          <a:xfrm>
            <a:off x="3276419" y="6400800"/>
            <a:ext cx="2591162" cy="4763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522288" indent="-522288"/>
            <a:r>
              <a:rPr lang="en-US" dirty="0"/>
              <a:t>Which of the following would contribute the greatest number to total population size in one year?</a:t>
            </a:r>
          </a:p>
          <a:p>
            <a:pPr marL="522288" indent="-522288"/>
            <a:r>
              <a:rPr lang="en-US" dirty="0" smtClean="0"/>
              <a:t>A. a </a:t>
            </a:r>
            <a:r>
              <a:rPr lang="en-US" dirty="0"/>
              <a:t>country of 1. 5 million people with a growth rate of 3%   </a:t>
            </a:r>
            <a:endParaRPr lang="en-US" dirty="0" smtClean="0"/>
          </a:p>
          <a:p>
            <a:pPr marL="522288" indent="-522288"/>
            <a:r>
              <a:rPr lang="en-US" dirty="0" smtClean="0"/>
              <a:t>B</a:t>
            </a:r>
            <a:r>
              <a:rPr lang="en-US" dirty="0"/>
              <a:t>. a country of 5 million people with a growth rate of 2. 5%   </a:t>
            </a:r>
            <a:endParaRPr lang="en-US" dirty="0" smtClean="0"/>
          </a:p>
          <a:p>
            <a:pPr marL="522288" indent="-522288"/>
            <a:r>
              <a:rPr lang="en-US" dirty="0" smtClean="0"/>
              <a:t>C</a:t>
            </a:r>
            <a:r>
              <a:rPr lang="en-US" dirty="0"/>
              <a:t>. a country of 100 million people with a growth rate of 2%   </a:t>
            </a:r>
            <a:endParaRPr lang="en-US" dirty="0" smtClean="0"/>
          </a:p>
          <a:p>
            <a:pPr marL="522288" indent="-522288"/>
            <a:r>
              <a:rPr lang="en-US" dirty="0" smtClean="0"/>
              <a:t>D</a:t>
            </a:r>
            <a:r>
              <a:rPr lang="en-US" dirty="0"/>
              <a:t>. a country of 500 million people with a growth rate of 1. 5%   </a:t>
            </a:r>
            <a:endParaRPr lang="en-US" dirty="0" smtClean="0"/>
          </a:p>
          <a:p>
            <a:pPr marL="522288" indent="-522288"/>
            <a:r>
              <a:rPr lang="en-US" dirty="0" smtClean="0"/>
              <a:t>E</a:t>
            </a:r>
            <a:r>
              <a:rPr lang="en-US" dirty="0"/>
              <a:t>. a country of 10 million people with a growth rate of 2. 5</a:t>
            </a:r>
            <a:r>
              <a:rPr lang="en-US" dirty="0" smtClean="0"/>
              <a:t>%</a:t>
            </a:r>
            <a:endParaRPr lang="en-US" dirty="0"/>
          </a:p>
        </p:txBody>
      </p:sp>
      <p:pic>
        <p:nvPicPr>
          <p:cNvPr id="3" name="Picture 2"/>
          <p:cNvPicPr>
            <a:picLocks noChangeAspect="1"/>
          </p:cNvPicPr>
          <p:nvPr/>
        </p:nvPicPr>
        <p:blipFill>
          <a:blip r:embed="rId3"/>
          <a:stretch>
            <a:fillRect/>
          </a:stretch>
        </p:blipFill>
        <p:spPr>
          <a:xfrm>
            <a:off x="3276419" y="6605584"/>
            <a:ext cx="2591162" cy="4763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When mosquitoes are very abundant, purple martins flock to the area and specialize on them. When mosquito populations are not large, purple martins are similarly scarce and feed on other insects. This is an example of</a:t>
            </a:r>
          </a:p>
          <a:p>
            <a:r>
              <a:rPr lang="en-US" dirty="0" smtClean="0"/>
              <a:t>A. density-independent </a:t>
            </a:r>
            <a:r>
              <a:rPr lang="en-US" dirty="0"/>
              <a:t>regulation. </a:t>
            </a:r>
            <a:endParaRPr lang="en-US" dirty="0" smtClean="0"/>
          </a:p>
          <a:p>
            <a:r>
              <a:rPr lang="en-US" dirty="0" smtClean="0"/>
              <a:t>B</a:t>
            </a:r>
            <a:r>
              <a:rPr lang="en-US" dirty="0"/>
              <a:t>. density-dependent regulation   </a:t>
            </a:r>
            <a:endParaRPr lang="en-US" dirty="0" smtClean="0"/>
          </a:p>
          <a:p>
            <a:r>
              <a:rPr lang="en-US" dirty="0" smtClean="0"/>
              <a:t>C</a:t>
            </a:r>
            <a:r>
              <a:rPr lang="en-US" dirty="0"/>
              <a:t>. ecosystem carrying capacity. </a:t>
            </a:r>
            <a:endParaRPr lang="en-US" dirty="0" smtClean="0"/>
          </a:p>
          <a:p>
            <a:r>
              <a:rPr lang="en-US" dirty="0" smtClean="0"/>
              <a:t>D</a:t>
            </a:r>
            <a:r>
              <a:rPr lang="en-US" dirty="0"/>
              <a:t>. community carrying capacity. </a:t>
            </a:r>
            <a:endParaRPr lang="en-US" dirty="0" smtClean="0"/>
          </a:p>
          <a:p>
            <a:r>
              <a:rPr lang="en-US" dirty="0" smtClean="0"/>
              <a:t>E</a:t>
            </a:r>
            <a:r>
              <a:rPr lang="en-US" dirty="0"/>
              <a:t>. exotic regulation. </a:t>
            </a:r>
          </a:p>
          <a:p>
            <a:endParaRPr lang="en-US" dirty="0"/>
          </a:p>
        </p:txBody>
      </p:sp>
      <p:pic>
        <p:nvPicPr>
          <p:cNvPr id="3" name="Picture 2"/>
          <p:cNvPicPr>
            <a:picLocks noChangeAspect="1"/>
          </p:cNvPicPr>
          <p:nvPr/>
        </p:nvPicPr>
        <p:blipFill>
          <a:blip r:embed="rId3"/>
          <a:stretch>
            <a:fillRect/>
          </a:stretch>
        </p:blipFill>
        <p:spPr>
          <a:xfrm>
            <a:off x="3124200" y="6581768"/>
            <a:ext cx="2591162" cy="4763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343400" y="1436147"/>
            <a:ext cx="4800600" cy="5421854"/>
          </a:xfrm>
          <a:prstGeom prst="rect">
            <a:avLst/>
          </a:prstGeom>
          <a:noFill/>
          <a:ln w="9525">
            <a:noFill/>
            <a:miter lim="800000"/>
            <a:headEnd/>
            <a:tailEnd/>
          </a:ln>
        </p:spPr>
      </p:pic>
      <p:sp>
        <p:nvSpPr>
          <p:cNvPr id="2" name="Content Placeholder 1"/>
          <p:cNvSpPr>
            <a:spLocks noGrp="1"/>
          </p:cNvSpPr>
          <p:nvPr>
            <p:ph idx="1"/>
          </p:nvPr>
        </p:nvSpPr>
        <p:spPr/>
        <p:txBody>
          <a:bodyPr>
            <a:normAutofit/>
          </a:bodyPr>
          <a:lstStyle/>
          <a:p>
            <a:r>
              <a:rPr lang="en-US" sz="4400" dirty="0"/>
              <a:t>Approximately how many females </a:t>
            </a:r>
            <a:r>
              <a:rPr lang="en-US" sz="4400" dirty="0" smtClean="0"/>
              <a:t>are </a:t>
            </a:r>
            <a:r>
              <a:rPr lang="en-US" sz="4400" dirty="0"/>
              <a:t>between the ages of 50 and 59?</a:t>
            </a:r>
          </a:p>
          <a:p>
            <a:r>
              <a:rPr lang="en-US" sz="4400" dirty="0" smtClean="0"/>
              <a:t>A. 500,000   </a:t>
            </a:r>
          </a:p>
          <a:p>
            <a:r>
              <a:rPr lang="en-US" sz="4400" dirty="0" smtClean="0"/>
              <a:t>B</a:t>
            </a:r>
            <a:r>
              <a:rPr lang="en-US" sz="4400" dirty="0"/>
              <a:t>. 5,000,000   </a:t>
            </a:r>
            <a:endParaRPr lang="en-US" sz="4400" dirty="0" smtClean="0"/>
          </a:p>
          <a:p>
            <a:r>
              <a:rPr lang="en-US" sz="4400" dirty="0" smtClean="0"/>
              <a:t>C</a:t>
            </a:r>
            <a:r>
              <a:rPr lang="en-US" sz="4400" dirty="0"/>
              <a:t>. 20,000,000   </a:t>
            </a:r>
            <a:endParaRPr lang="en-US" sz="4400" dirty="0" smtClean="0"/>
          </a:p>
          <a:p>
            <a:r>
              <a:rPr lang="en-US" sz="4400" dirty="0" smtClean="0"/>
              <a:t>D</a:t>
            </a:r>
            <a:r>
              <a:rPr lang="en-US" sz="4400" dirty="0"/>
              <a:t>. 30,000,000   </a:t>
            </a:r>
            <a:endParaRPr lang="en-US" sz="4400" dirty="0" smtClean="0"/>
          </a:p>
          <a:p>
            <a:r>
              <a:rPr lang="en-US" sz="4400" dirty="0" smtClean="0"/>
              <a:t>E</a:t>
            </a:r>
            <a:r>
              <a:rPr lang="en-US" sz="4400" dirty="0"/>
              <a:t>. </a:t>
            </a:r>
            <a:r>
              <a:rPr lang="en-US" sz="4400" dirty="0" smtClean="0"/>
              <a:t>50,000,000</a:t>
            </a:r>
            <a:endParaRPr lang="en-US" sz="4400" dirty="0"/>
          </a:p>
        </p:txBody>
      </p:sp>
      <p:pic>
        <p:nvPicPr>
          <p:cNvPr id="3" name="Picture 2"/>
          <p:cNvPicPr>
            <a:picLocks noChangeAspect="1"/>
          </p:cNvPicPr>
          <p:nvPr/>
        </p:nvPicPr>
        <p:blipFill>
          <a:blip r:embed="rId4"/>
          <a:stretch>
            <a:fillRect/>
          </a:stretch>
        </p:blipFill>
        <p:spPr>
          <a:xfrm>
            <a:off x="1371600" y="6324600"/>
            <a:ext cx="2591162" cy="4763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crude birth rate is the number of live births per ____ persons in a given year. </a:t>
            </a:r>
          </a:p>
          <a:p>
            <a:r>
              <a:rPr lang="en-US" dirty="0" smtClean="0"/>
              <a:t>A. 50   </a:t>
            </a:r>
          </a:p>
          <a:p>
            <a:r>
              <a:rPr lang="en-US" dirty="0" smtClean="0"/>
              <a:t>B</a:t>
            </a:r>
            <a:r>
              <a:rPr lang="en-US" dirty="0"/>
              <a:t>. 100   </a:t>
            </a:r>
            <a:endParaRPr lang="en-US" dirty="0" smtClean="0"/>
          </a:p>
          <a:p>
            <a:r>
              <a:rPr lang="en-US" dirty="0" smtClean="0"/>
              <a:t>C</a:t>
            </a:r>
            <a:r>
              <a:rPr lang="en-US" dirty="0"/>
              <a:t>. 500   </a:t>
            </a:r>
            <a:endParaRPr lang="en-US" dirty="0" smtClean="0"/>
          </a:p>
          <a:p>
            <a:r>
              <a:rPr lang="en-US" dirty="0" smtClean="0"/>
              <a:t>D</a:t>
            </a:r>
            <a:r>
              <a:rPr lang="en-US" dirty="0"/>
              <a:t>. 1,000   </a:t>
            </a:r>
            <a:endParaRPr lang="en-US" dirty="0" smtClean="0"/>
          </a:p>
          <a:p>
            <a:r>
              <a:rPr lang="en-US" dirty="0" smtClean="0"/>
              <a:t>E</a:t>
            </a:r>
            <a:r>
              <a:rPr lang="en-US" dirty="0"/>
              <a:t>. 10,000</a:t>
            </a:r>
          </a:p>
          <a:p>
            <a:endParaRPr lang="en-US" dirty="0"/>
          </a:p>
        </p:txBody>
      </p:sp>
      <p:pic>
        <p:nvPicPr>
          <p:cNvPr id="3" name="Picture 2"/>
          <p:cNvPicPr>
            <a:picLocks noChangeAspect="1"/>
          </p:cNvPicPr>
          <p:nvPr/>
        </p:nvPicPr>
        <p:blipFill>
          <a:blip r:embed="rId3"/>
          <a:stretch>
            <a:fillRect/>
          </a:stretch>
        </p:blipFill>
        <p:spPr>
          <a:xfrm>
            <a:off x="3276419" y="6570882"/>
            <a:ext cx="2591162" cy="4763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a:t>Which of the following </a:t>
            </a:r>
            <a:r>
              <a:rPr lang="en-US" sz="4400" i="1" dirty="0"/>
              <a:t>best</a:t>
            </a:r>
            <a:r>
              <a:rPr lang="en-US" sz="4400" dirty="0"/>
              <a:t> describes the survivorship curve you would expect to find for a </a:t>
            </a:r>
            <a:r>
              <a:rPr lang="en-US" sz="4400" dirty="0" smtClean="0"/>
              <a:t>Kangaroo?</a:t>
            </a:r>
            <a:endParaRPr lang="en-US" sz="4400" dirty="0"/>
          </a:p>
          <a:p>
            <a:r>
              <a:rPr lang="en-US" sz="4400" dirty="0" smtClean="0"/>
              <a:t>A. late </a:t>
            </a:r>
            <a:r>
              <a:rPr lang="en-US" sz="4400" dirty="0"/>
              <a:t>loss   </a:t>
            </a:r>
            <a:endParaRPr lang="en-US" sz="4400" dirty="0" smtClean="0"/>
          </a:p>
          <a:p>
            <a:r>
              <a:rPr lang="en-US" sz="4400" dirty="0" smtClean="0"/>
              <a:t>B</a:t>
            </a:r>
            <a:r>
              <a:rPr lang="en-US" sz="4400" dirty="0"/>
              <a:t>. constant loss   </a:t>
            </a:r>
            <a:endParaRPr lang="en-US" sz="4400" dirty="0" smtClean="0"/>
          </a:p>
          <a:p>
            <a:r>
              <a:rPr lang="en-US" sz="4400" dirty="0" smtClean="0"/>
              <a:t>C</a:t>
            </a:r>
            <a:r>
              <a:rPr lang="en-US" sz="4400" dirty="0"/>
              <a:t>. early loss   </a:t>
            </a:r>
            <a:endParaRPr lang="en-US" sz="4400" dirty="0" smtClean="0"/>
          </a:p>
          <a:p>
            <a:r>
              <a:rPr lang="en-US" sz="4400" dirty="0" smtClean="0"/>
              <a:t>D</a:t>
            </a:r>
            <a:r>
              <a:rPr lang="en-US" sz="4400" dirty="0"/>
              <a:t>. no </a:t>
            </a:r>
            <a:r>
              <a:rPr lang="en-US" sz="4400" dirty="0" smtClean="0"/>
              <a:t>loss</a:t>
            </a:r>
            <a:endParaRPr lang="en-US" sz="4400" dirty="0"/>
          </a:p>
        </p:txBody>
      </p:sp>
      <p:pic>
        <p:nvPicPr>
          <p:cNvPr id="3" name="Picture 2"/>
          <p:cNvPicPr>
            <a:picLocks noChangeAspect="1"/>
          </p:cNvPicPr>
          <p:nvPr/>
        </p:nvPicPr>
        <p:blipFill>
          <a:blip r:embed="rId3"/>
          <a:stretch>
            <a:fillRect/>
          </a:stretch>
        </p:blipFill>
        <p:spPr>
          <a:xfrm>
            <a:off x="3276419" y="6477000"/>
            <a:ext cx="2591162" cy="476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629400"/>
          </a:xfrm>
        </p:spPr>
        <p:txBody>
          <a:bodyPr>
            <a:normAutofit fontScale="85000" lnSpcReduction="20000"/>
          </a:bodyPr>
          <a:lstStyle/>
          <a:p>
            <a:pPr marL="0" indent="0"/>
            <a:r>
              <a:rPr lang="en-US" dirty="0"/>
              <a:t>When natural selection occurs, what is the key factor that will determine which individuals will survive and pass on the beneficial traits?</a:t>
            </a:r>
          </a:p>
          <a:p>
            <a:pPr marL="579438" indent="-579438"/>
            <a:r>
              <a:rPr lang="en-US" dirty="0" smtClean="0"/>
              <a:t>A. The </a:t>
            </a:r>
            <a:r>
              <a:rPr lang="en-US" dirty="0"/>
              <a:t>traits that are more useful to humans will be passed on   </a:t>
            </a:r>
            <a:endParaRPr lang="en-US" dirty="0" smtClean="0"/>
          </a:p>
          <a:p>
            <a:pPr marL="579438" indent="-579438"/>
            <a:r>
              <a:rPr lang="en-US" dirty="0" smtClean="0"/>
              <a:t>B</a:t>
            </a:r>
            <a:r>
              <a:rPr lang="en-US" dirty="0"/>
              <a:t>. Size; the larger the animal or plant, the more likely it will survive   </a:t>
            </a:r>
            <a:endParaRPr lang="en-US" dirty="0" smtClean="0"/>
          </a:p>
          <a:p>
            <a:pPr marL="579438" indent="-579438"/>
            <a:r>
              <a:rPr lang="en-US" dirty="0" smtClean="0"/>
              <a:t>C</a:t>
            </a:r>
            <a:r>
              <a:rPr lang="en-US" dirty="0"/>
              <a:t>. How large the initial population is   </a:t>
            </a:r>
            <a:endParaRPr lang="en-US" dirty="0" smtClean="0"/>
          </a:p>
          <a:p>
            <a:pPr marL="579438" indent="-579438"/>
            <a:r>
              <a:rPr lang="en-US" dirty="0" smtClean="0"/>
              <a:t>D</a:t>
            </a:r>
            <a:r>
              <a:rPr lang="en-US" dirty="0"/>
              <a:t>. The environment will determine which traits are most beneficial   </a:t>
            </a:r>
            <a:endParaRPr lang="en-US" dirty="0" smtClean="0"/>
          </a:p>
          <a:p>
            <a:pPr marL="579438" indent="-579438"/>
            <a:r>
              <a:rPr lang="en-US" dirty="0" smtClean="0"/>
              <a:t>E</a:t>
            </a:r>
            <a:r>
              <a:rPr lang="en-US" dirty="0"/>
              <a:t>. Natural selection is random and occurs by chance</a:t>
            </a:r>
          </a:p>
          <a:p>
            <a:r>
              <a:rPr lang="en-US" dirty="0"/>
              <a:t> </a:t>
            </a:r>
          </a:p>
          <a:p>
            <a:endParaRPr lang="en-US" dirty="0"/>
          </a:p>
        </p:txBody>
      </p:sp>
      <p:pic>
        <p:nvPicPr>
          <p:cNvPr id="3" name="Picture 2"/>
          <p:cNvPicPr>
            <a:picLocks noChangeAspect="1"/>
          </p:cNvPicPr>
          <p:nvPr/>
        </p:nvPicPr>
        <p:blipFill>
          <a:blip r:embed="rId3"/>
          <a:stretch>
            <a:fillRect/>
          </a:stretch>
        </p:blipFill>
        <p:spPr>
          <a:xfrm>
            <a:off x="3276419" y="6477000"/>
            <a:ext cx="2591162" cy="4763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a:t>Which of the following factors leads to an increase in biotic potential?</a:t>
            </a:r>
          </a:p>
          <a:p>
            <a:r>
              <a:rPr lang="en-US" sz="4400" dirty="0" smtClean="0"/>
              <a:t>A. too </a:t>
            </a:r>
            <a:r>
              <a:rPr lang="en-US" sz="4400" dirty="0"/>
              <a:t>much or too little light   </a:t>
            </a:r>
            <a:endParaRPr lang="en-US" sz="4400" dirty="0" smtClean="0"/>
          </a:p>
          <a:p>
            <a:r>
              <a:rPr lang="en-US" sz="4400" dirty="0" smtClean="0"/>
              <a:t>B</a:t>
            </a:r>
            <a:r>
              <a:rPr lang="en-US" sz="4400" dirty="0"/>
              <a:t>. low reproductive rate   </a:t>
            </a:r>
            <a:endParaRPr lang="en-US" sz="4400" dirty="0" smtClean="0"/>
          </a:p>
          <a:p>
            <a:r>
              <a:rPr lang="en-US" sz="4400" dirty="0" smtClean="0"/>
              <a:t>C</a:t>
            </a:r>
            <a:r>
              <a:rPr lang="en-US" sz="4400" dirty="0"/>
              <a:t>. too many competitors   </a:t>
            </a:r>
            <a:endParaRPr lang="en-US" sz="4400" dirty="0" smtClean="0"/>
          </a:p>
          <a:p>
            <a:r>
              <a:rPr lang="en-US" sz="4400" dirty="0" smtClean="0"/>
              <a:t>D</a:t>
            </a:r>
            <a:r>
              <a:rPr lang="en-US" sz="4400" dirty="0"/>
              <a:t>. optimal level of critical nutrients   </a:t>
            </a:r>
            <a:endParaRPr lang="en-US" sz="4400" dirty="0" smtClean="0"/>
          </a:p>
          <a:p>
            <a:r>
              <a:rPr lang="en-US" sz="4400" dirty="0" smtClean="0"/>
              <a:t>E</a:t>
            </a:r>
            <a:r>
              <a:rPr lang="en-US" sz="4400" dirty="0"/>
              <a:t>. specialized </a:t>
            </a:r>
            <a:r>
              <a:rPr lang="en-US" sz="4400" dirty="0" smtClean="0"/>
              <a:t>niche</a:t>
            </a:r>
            <a:endParaRPr lang="en-US" sz="4400" dirty="0"/>
          </a:p>
        </p:txBody>
      </p:sp>
      <p:pic>
        <p:nvPicPr>
          <p:cNvPr id="3" name="Picture 2"/>
          <p:cNvPicPr>
            <a:picLocks noChangeAspect="1"/>
          </p:cNvPicPr>
          <p:nvPr/>
        </p:nvPicPr>
        <p:blipFill>
          <a:blip r:embed="rId3"/>
          <a:stretch>
            <a:fillRect/>
          </a:stretch>
        </p:blipFill>
        <p:spPr>
          <a:xfrm>
            <a:off x="3276419" y="6581768"/>
            <a:ext cx="2591162" cy="4763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The most common pattern of population dispersion found in nature is</a:t>
            </a:r>
          </a:p>
          <a:p>
            <a:r>
              <a:rPr lang="en-US" sz="4800" dirty="0" smtClean="0"/>
              <a:t>A. random</a:t>
            </a:r>
            <a:r>
              <a:rPr lang="en-US" sz="4800" dirty="0"/>
              <a:t>. </a:t>
            </a:r>
            <a:endParaRPr lang="en-US" sz="4800" dirty="0" smtClean="0"/>
          </a:p>
          <a:p>
            <a:r>
              <a:rPr lang="en-US" sz="4800" dirty="0" smtClean="0"/>
              <a:t>B</a:t>
            </a:r>
            <a:r>
              <a:rPr lang="en-US" sz="4800" dirty="0"/>
              <a:t>. </a:t>
            </a:r>
            <a:r>
              <a:rPr lang="en-US" sz="4800" dirty="0" smtClean="0"/>
              <a:t>clumped. </a:t>
            </a:r>
          </a:p>
          <a:p>
            <a:r>
              <a:rPr lang="en-US" sz="4800" dirty="0" smtClean="0"/>
              <a:t>C</a:t>
            </a:r>
            <a:r>
              <a:rPr lang="en-US" sz="4800" dirty="0"/>
              <a:t>. </a:t>
            </a:r>
            <a:r>
              <a:rPr lang="en-US" sz="4800" dirty="0" smtClean="0"/>
              <a:t>uniform. </a:t>
            </a:r>
          </a:p>
          <a:p>
            <a:r>
              <a:rPr lang="en-US" sz="4800" dirty="0" smtClean="0"/>
              <a:t>D</a:t>
            </a:r>
            <a:r>
              <a:rPr lang="en-US" sz="4800" dirty="0"/>
              <a:t>. dispersed. </a:t>
            </a:r>
          </a:p>
          <a:p>
            <a:endParaRPr lang="en-US" dirty="0"/>
          </a:p>
        </p:txBody>
      </p:sp>
      <p:pic>
        <p:nvPicPr>
          <p:cNvPr id="3" name="Picture 2"/>
          <p:cNvPicPr>
            <a:picLocks noChangeAspect="1"/>
          </p:cNvPicPr>
          <p:nvPr/>
        </p:nvPicPr>
        <p:blipFill>
          <a:blip r:embed="rId3"/>
          <a:stretch>
            <a:fillRect/>
          </a:stretch>
        </p:blipFill>
        <p:spPr>
          <a:xfrm>
            <a:off x="3429000" y="6581768"/>
            <a:ext cx="2591162" cy="4763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a:t>Worldwide, the largest density-dependent cause of death is</a:t>
            </a:r>
          </a:p>
          <a:p>
            <a:r>
              <a:rPr lang="en-US" sz="4800" dirty="0" smtClean="0"/>
              <a:t>A. natural </a:t>
            </a:r>
            <a:r>
              <a:rPr lang="en-US" sz="4800" dirty="0"/>
              <a:t>disaster. </a:t>
            </a:r>
            <a:endParaRPr lang="en-US" sz="4800" dirty="0" smtClean="0"/>
          </a:p>
          <a:p>
            <a:r>
              <a:rPr lang="en-US" sz="4800" dirty="0" smtClean="0"/>
              <a:t>B</a:t>
            </a:r>
            <a:r>
              <a:rPr lang="en-US" sz="4800" dirty="0"/>
              <a:t>. malnutrition. </a:t>
            </a:r>
            <a:endParaRPr lang="en-US" sz="4800" dirty="0" smtClean="0"/>
          </a:p>
          <a:p>
            <a:r>
              <a:rPr lang="en-US" sz="4800" dirty="0" smtClean="0"/>
              <a:t>C</a:t>
            </a:r>
            <a:r>
              <a:rPr lang="en-US" sz="4800" dirty="0"/>
              <a:t>. heart disease. </a:t>
            </a:r>
            <a:endParaRPr lang="en-US" sz="4800" dirty="0" smtClean="0"/>
          </a:p>
          <a:p>
            <a:r>
              <a:rPr lang="en-US" sz="4800" dirty="0" smtClean="0"/>
              <a:t>D</a:t>
            </a:r>
            <a:r>
              <a:rPr lang="en-US" sz="4800" dirty="0"/>
              <a:t>. infectious disease. </a:t>
            </a:r>
            <a:endParaRPr lang="en-US" sz="4800" dirty="0" smtClean="0"/>
          </a:p>
          <a:p>
            <a:r>
              <a:rPr lang="en-US" sz="4800" dirty="0" smtClean="0"/>
              <a:t>E</a:t>
            </a:r>
            <a:r>
              <a:rPr lang="en-US" sz="4800" dirty="0"/>
              <a:t>. car accidents. </a:t>
            </a:r>
          </a:p>
        </p:txBody>
      </p:sp>
      <p:pic>
        <p:nvPicPr>
          <p:cNvPr id="3" name="Picture 2"/>
          <p:cNvPicPr>
            <a:picLocks noChangeAspect="1"/>
          </p:cNvPicPr>
          <p:nvPr/>
        </p:nvPicPr>
        <p:blipFill>
          <a:blip r:embed="rId3"/>
          <a:stretch>
            <a:fillRect/>
          </a:stretch>
        </p:blipFill>
        <p:spPr>
          <a:xfrm>
            <a:off x="3429000" y="6400800"/>
            <a:ext cx="2591162" cy="4763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A country has a growth rate of 0. 2%, a TFR of 2. 6, and a net migration rate of -8. What is most likely true of this country?</a:t>
            </a:r>
          </a:p>
          <a:p>
            <a:pPr marL="625475" indent="-625475"/>
            <a:r>
              <a:rPr lang="en-US" dirty="0" smtClean="0"/>
              <a:t>A. The </a:t>
            </a:r>
            <a:r>
              <a:rPr lang="en-US" dirty="0"/>
              <a:t>population will likely decrease over time. </a:t>
            </a:r>
            <a:endParaRPr lang="en-US" dirty="0" smtClean="0"/>
          </a:p>
          <a:p>
            <a:pPr marL="625475" indent="-625475"/>
            <a:r>
              <a:rPr lang="en-US" dirty="0" smtClean="0"/>
              <a:t>B</a:t>
            </a:r>
            <a:r>
              <a:rPr lang="en-US" dirty="0"/>
              <a:t>. The population will likely grow for a few generations before stabilizing. </a:t>
            </a:r>
            <a:endParaRPr lang="en-US" dirty="0" smtClean="0"/>
          </a:p>
          <a:p>
            <a:pPr marL="625475" indent="-625475"/>
            <a:r>
              <a:rPr lang="en-US" dirty="0" smtClean="0"/>
              <a:t>C</a:t>
            </a:r>
            <a:r>
              <a:rPr lang="en-US" dirty="0"/>
              <a:t>. The population will likely grow for a few generations before shrinking. </a:t>
            </a:r>
            <a:endParaRPr lang="en-US" dirty="0" smtClean="0"/>
          </a:p>
          <a:p>
            <a:pPr marL="625475" indent="-625475"/>
            <a:r>
              <a:rPr lang="en-US" dirty="0" smtClean="0"/>
              <a:t>D</a:t>
            </a:r>
            <a:r>
              <a:rPr lang="en-US" dirty="0"/>
              <a:t>. The population will likely increase at a steady rate. </a:t>
            </a:r>
            <a:endParaRPr lang="en-US" dirty="0" smtClean="0"/>
          </a:p>
          <a:p>
            <a:pPr marL="625475" indent="-625475"/>
            <a:r>
              <a:rPr lang="en-US" dirty="0" smtClean="0"/>
              <a:t>E</a:t>
            </a:r>
            <a:r>
              <a:rPr lang="en-US" dirty="0"/>
              <a:t>. There is not enough information to tell. </a:t>
            </a:r>
          </a:p>
          <a:p>
            <a:endParaRPr lang="en-US" dirty="0"/>
          </a:p>
        </p:txBody>
      </p:sp>
      <p:pic>
        <p:nvPicPr>
          <p:cNvPr id="3" name="Picture 2"/>
          <p:cNvPicPr>
            <a:picLocks noChangeAspect="1"/>
          </p:cNvPicPr>
          <p:nvPr/>
        </p:nvPicPr>
        <p:blipFill>
          <a:blip r:embed="rId3"/>
          <a:stretch>
            <a:fillRect/>
          </a:stretch>
        </p:blipFill>
        <p:spPr>
          <a:xfrm>
            <a:off x="2971800" y="6570882"/>
            <a:ext cx="2591162" cy="4763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400" dirty="0"/>
              <a:t>Using the rule of 70, a population growing at </a:t>
            </a:r>
            <a:r>
              <a:rPr lang="en-US" sz="4400" dirty="0" smtClean="0"/>
              <a:t>3.5% </a:t>
            </a:r>
            <a:r>
              <a:rPr lang="en-US" sz="4400" dirty="0"/>
              <a:t>would double in</a:t>
            </a:r>
          </a:p>
          <a:p>
            <a:r>
              <a:rPr lang="en-US" sz="4400" dirty="0" smtClean="0"/>
              <a:t>A. 7 years   </a:t>
            </a:r>
          </a:p>
          <a:p>
            <a:r>
              <a:rPr lang="en-US" sz="4400" dirty="0" smtClean="0"/>
              <a:t>B</a:t>
            </a:r>
            <a:r>
              <a:rPr lang="en-US" sz="4400" dirty="0"/>
              <a:t>. 10 years   </a:t>
            </a:r>
            <a:endParaRPr lang="en-US" sz="4400" dirty="0" smtClean="0"/>
          </a:p>
          <a:p>
            <a:r>
              <a:rPr lang="en-US" sz="4400" dirty="0" smtClean="0"/>
              <a:t>C</a:t>
            </a:r>
            <a:r>
              <a:rPr lang="en-US" sz="4400" dirty="0"/>
              <a:t>. 15 years   </a:t>
            </a:r>
            <a:endParaRPr lang="en-US" sz="4400" dirty="0" smtClean="0"/>
          </a:p>
          <a:p>
            <a:r>
              <a:rPr lang="en-US" sz="4400" dirty="0" smtClean="0"/>
              <a:t>D</a:t>
            </a:r>
            <a:r>
              <a:rPr lang="en-US" sz="4400" dirty="0"/>
              <a:t>. 17 </a:t>
            </a:r>
            <a:r>
              <a:rPr lang="en-US" sz="4400" dirty="0" smtClean="0"/>
              <a:t>years</a:t>
            </a:r>
          </a:p>
          <a:p>
            <a:r>
              <a:rPr lang="en-US" sz="4400" dirty="0" smtClean="0"/>
              <a:t>E. 20 years</a:t>
            </a:r>
            <a:endParaRPr lang="en-US" sz="4400" dirty="0"/>
          </a:p>
        </p:txBody>
      </p:sp>
      <p:pic>
        <p:nvPicPr>
          <p:cNvPr id="3" name="Picture 2"/>
          <p:cNvPicPr>
            <a:picLocks noChangeAspect="1"/>
          </p:cNvPicPr>
          <p:nvPr/>
        </p:nvPicPr>
        <p:blipFill>
          <a:blip r:embed="rId2"/>
          <a:stretch>
            <a:fillRect/>
          </a:stretch>
        </p:blipFill>
        <p:spPr>
          <a:xfrm>
            <a:off x="2971800" y="6324600"/>
            <a:ext cx="2591162" cy="4763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400" dirty="0"/>
              <a:t>According to the theory of demographic transition, birth rates </a:t>
            </a:r>
            <a:r>
              <a:rPr lang="en-US" sz="4400" dirty="0" smtClean="0"/>
              <a:t>make the most significant decline </a:t>
            </a:r>
            <a:r>
              <a:rPr lang="en-US" sz="4400" dirty="0"/>
              <a:t>during phase</a:t>
            </a:r>
          </a:p>
          <a:p>
            <a:r>
              <a:rPr lang="en-US" sz="4400" dirty="0" smtClean="0"/>
              <a:t>A. 1</a:t>
            </a:r>
            <a:r>
              <a:rPr lang="en-US" sz="4400" dirty="0"/>
              <a:t>. </a:t>
            </a:r>
            <a:endParaRPr lang="en-US" sz="4400" dirty="0" smtClean="0"/>
          </a:p>
          <a:p>
            <a:r>
              <a:rPr lang="en-US" sz="4400" dirty="0" smtClean="0"/>
              <a:t>B</a:t>
            </a:r>
            <a:r>
              <a:rPr lang="en-US" sz="4400" dirty="0"/>
              <a:t>. 2. </a:t>
            </a:r>
            <a:endParaRPr lang="en-US" sz="4400" dirty="0" smtClean="0"/>
          </a:p>
          <a:p>
            <a:r>
              <a:rPr lang="en-US" sz="4400" dirty="0" smtClean="0"/>
              <a:t>C</a:t>
            </a:r>
            <a:r>
              <a:rPr lang="en-US" sz="4400" dirty="0"/>
              <a:t>. 3. </a:t>
            </a:r>
            <a:endParaRPr lang="en-US" sz="4400" dirty="0" smtClean="0"/>
          </a:p>
          <a:p>
            <a:r>
              <a:rPr lang="en-US" sz="4400" dirty="0" smtClean="0"/>
              <a:t>D</a:t>
            </a:r>
            <a:r>
              <a:rPr lang="en-US" sz="4400" dirty="0"/>
              <a:t>. 4. </a:t>
            </a:r>
            <a:endParaRPr lang="en-US" sz="4400" dirty="0" smtClean="0"/>
          </a:p>
          <a:p>
            <a:r>
              <a:rPr lang="en-US" sz="4400" dirty="0" smtClean="0"/>
              <a:t>E</a:t>
            </a:r>
            <a:r>
              <a:rPr lang="en-US" sz="4400" dirty="0"/>
              <a:t>. 5. </a:t>
            </a:r>
          </a:p>
        </p:txBody>
      </p:sp>
      <p:pic>
        <p:nvPicPr>
          <p:cNvPr id="3074" name="Picture 2"/>
          <p:cNvPicPr>
            <a:picLocks noChangeAspect="1" noChangeArrowheads="1"/>
          </p:cNvPicPr>
          <p:nvPr/>
        </p:nvPicPr>
        <p:blipFill>
          <a:blip r:embed="rId3" cstate="print"/>
          <a:srcRect/>
          <a:stretch>
            <a:fillRect/>
          </a:stretch>
        </p:blipFill>
        <p:spPr bwMode="auto">
          <a:xfrm>
            <a:off x="2667000" y="2610099"/>
            <a:ext cx="6477000" cy="4247902"/>
          </a:xfrm>
          <a:prstGeom prst="rect">
            <a:avLst/>
          </a:prstGeom>
          <a:noFill/>
          <a:ln w="9525">
            <a:noFill/>
            <a:miter lim="800000"/>
            <a:headEnd/>
            <a:tailEnd/>
          </a:ln>
        </p:spPr>
      </p:pic>
      <p:pic>
        <p:nvPicPr>
          <p:cNvPr id="3" name="Picture 2"/>
          <p:cNvPicPr>
            <a:picLocks noChangeAspect="1"/>
          </p:cNvPicPr>
          <p:nvPr/>
        </p:nvPicPr>
        <p:blipFill>
          <a:blip r:embed="rId4"/>
          <a:stretch>
            <a:fillRect/>
          </a:stretch>
        </p:blipFill>
        <p:spPr>
          <a:xfrm>
            <a:off x="228600" y="6596743"/>
            <a:ext cx="2591162" cy="47632"/>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a:t>Developing countries tend to have a(n) ____ age structure diagram. </a:t>
            </a:r>
          </a:p>
          <a:p>
            <a:r>
              <a:rPr lang="en-US" sz="4400" dirty="0" smtClean="0"/>
              <a:t>A. rectangular-shaped   </a:t>
            </a:r>
          </a:p>
          <a:p>
            <a:r>
              <a:rPr lang="en-US" sz="4400" dirty="0" smtClean="0"/>
              <a:t>B</a:t>
            </a:r>
            <a:r>
              <a:rPr lang="en-US" sz="4400" dirty="0"/>
              <a:t>. inverted triangle   </a:t>
            </a:r>
            <a:endParaRPr lang="en-US" sz="4400" dirty="0" smtClean="0"/>
          </a:p>
          <a:p>
            <a:r>
              <a:rPr lang="en-US" sz="4400" dirty="0" smtClean="0"/>
              <a:t>C</a:t>
            </a:r>
            <a:r>
              <a:rPr lang="en-US" sz="4400" dirty="0"/>
              <a:t>. pyramid-shaped   </a:t>
            </a:r>
            <a:endParaRPr lang="en-US" sz="4400" dirty="0" smtClean="0"/>
          </a:p>
          <a:p>
            <a:r>
              <a:rPr lang="en-US" sz="4400" dirty="0" smtClean="0"/>
              <a:t>D</a:t>
            </a:r>
            <a:r>
              <a:rPr lang="en-US" sz="4400" dirty="0"/>
              <a:t>. square   </a:t>
            </a:r>
            <a:endParaRPr lang="en-US" sz="4400" dirty="0" smtClean="0"/>
          </a:p>
          <a:p>
            <a:r>
              <a:rPr lang="en-US" sz="4400" dirty="0" smtClean="0"/>
              <a:t>E</a:t>
            </a:r>
            <a:r>
              <a:rPr lang="en-US" sz="4400" dirty="0"/>
              <a:t>. round</a:t>
            </a:r>
          </a:p>
          <a:p>
            <a:endParaRPr lang="en-US" sz="4400" dirty="0"/>
          </a:p>
        </p:txBody>
      </p:sp>
      <p:pic>
        <p:nvPicPr>
          <p:cNvPr id="3" name="Picture 2"/>
          <p:cNvPicPr>
            <a:picLocks noChangeAspect="1"/>
          </p:cNvPicPr>
          <p:nvPr/>
        </p:nvPicPr>
        <p:blipFill>
          <a:blip r:embed="rId3"/>
          <a:stretch>
            <a:fillRect/>
          </a:stretch>
        </p:blipFill>
        <p:spPr>
          <a:xfrm>
            <a:off x="3276419" y="6581768"/>
            <a:ext cx="2591162" cy="47632"/>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determine the number of individuals that will be added to a population in a specified time we multiply the growth rate (</a:t>
            </a:r>
            <a:r>
              <a:rPr lang="en-US" i="1" dirty="0"/>
              <a:t>r</a:t>
            </a:r>
            <a:r>
              <a:rPr lang="en-US" dirty="0"/>
              <a:t>) by the</a:t>
            </a:r>
          </a:p>
          <a:p>
            <a:r>
              <a:rPr lang="en-US" dirty="0" smtClean="0"/>
              <a:t>A. biotic </a:t>
            </a:r>
            <a:r>
              <a:rPr lang="en-US" dirty="0"/>
              <a:t>potential. </a:t>
            </a:r>
            <a:endParaRPr lang="en-US" dirty="0" smtClean="0"/>
          </a:p>
          <a:p>
            <a:r>
              <a:rPr lang="en-US" dirty="0" smtClean="0"/>
              <a:t>B</a:t>
            </a:r>
            <a:r>
              <a:rPr lang="en-US" dirty="0"/>
              <a:t>. original population size. </a:t>
            </a:r>
            <a:endParaRPr lang="en-US" dirty="0" smtClean="0"/>
          </a:p>
          <a:p>
            <a:r>
              <a:rPr lang="en-US" dirty="0" smtClean="0"/>
              <a:t>C</a:t>
            </a:r>
            <a:r>
              <a:rPr lang="en-US" dirty="0"/>
              <a:t>. environmental resistance. </a:t>
            </a:r>
            <a:endParaRPr lang="en-US" dirty="0" smtClean="0"/>
          </a:p>
          <a:p>
            <a:r>
              <a:rPr lang="en-US" dirty="0" smtClean="0"/>
              <a:t>D</a:t>
            </a:r>
            <a:r>
              <a:rPr lang="en-US" dirty="0"/>
              <a:t>. final population size. </a:t>
            </a:r>
            <a:endParaRPr lang="en-US" dirty="0" smtClean="0"/>
          </a:p>
          <a:p>
            <a:r>
              <a:rPr lang="en-US" dirty="0" smtClean="0"/>
              <a:t>E</a:t>
            </a:r>
            <a:r>
              <a:rPr lang="en-US" dirty="0"/>
              <a:t>. number of immigrants. </a:t>
            </a:r>
          </a:p>
          <a:p>
            <a:endParaRPr lang="en-US" dirty="0"/>
          </a:p>
        </p:txBody>
      </p:sp>
      <p:pic>
        <p:nvPicPr>
          <p:cNvPr id="3" name="Picture 2"/>
          <p:cNvPicPr>
            <a:picLocks noChangeAspect="1"/>
          </p:cNvPicPr>
          <p:nvPr/>
        </p:nvPicPr>
        <p:blipFill>
          <a:blip r:embed="rId3"/>
          <a:stretch>
            <a:fillRect/>
          </a:stretch>
        </p:blipFill>
        <p:spPr>
          <a:xfrm>
            <a:off x="3276419" y="6477000"/>
            <a:ext cx="2591162" cy="47632"/>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The total fertility rate (TFR) is an estimate of</a:t>
            </a:r>
          </a:p>
          <a:p>
            <a:pPr marL="517525" indent="-517525"/>
            <a:r>
              <a:rPr lang="en-US" dirty="0" smtClean="0"/>
              <a:t>A. the </a:t>
            </a:r>
            <a:r>
              <a:rPr lang="en-US" dirty="0"/>
              <a:t>number of children that will survive to adulthood. </a:t>
            </a:r>
            <a:endParaRPr lang="en-US" dirty="0" smtClean="0"/>
          </a:p>
          <a:p>
            <a:pPr marL="517525" indent="-517525"/>
            <a:r>
              <a:rPr lang="en-US" dirty="0" smtClean="0"/>
              <a:t>B</a:t>
            </a:r>
            <a:r>
              <a:rPr lang="en-US" dirty="0"/>
              <a:t>. the number of years a typical infant will live. </a:t>
            </a:r>
            <a:endParaRPr lang="en-US" dirty="0" smtClean="0"/>
          </a:p>
          <a:p>
            <a:pPr marL="517525" indent="-517525"/>
            <a:r>
              <a:rPr lang="en-US" dirty="0"/>
              <a:t>C</a:t>
            </a:r>
            <a:r>
              <a:rPr lang="en-US" dirty="0" smtClean="0"/>
              <a:t>. the percentage of women in a population that are able to have </a:t>
            </a:r>
            <a:r>
              <a:rPr lang="en-US" dirty="0"/>
              <a:t>children</a:t>
            </a:r>
            <a:r>
              <a:rPr lang="en-US" dirty="0" smtClean="0"/>
              <a:t>.</a:t>
            </a:r>
          </a:p>
          <a:p>
            <a:pPr marL="517525" indent="-517525"/>
            <a:r>
              <a:rPr lang="en-US" dirty="0" smtClean="0"/>
              <a:t>D</a:t>
            </a:r>
            <a:r>
              <a:rPr lang="en-US" dirty="0"/>
              <a:t>. the number of births per 1000 people per year. </a:t>
            </a:r>
            <a:endParaRPr lang="en-US" dirty="0" smtClean="0"/>
          </a:p>
          <a:p>
            <a:pPr marL="517525" indent="-517525"/>
            <a:r>
              <a:rPr lang="en-US" dirty="0" smtClean="0"/>
              <a:t>E. the number of children each woman in a population will have. </a:t>
            </a:r>
            <a:endParaRPr lang="en-US" dirty="0"/>
          </a:p>
        </p:txBody>
      </p:sp>
      <p:pic>
        <p:nvPicPr>
          <p:cNvPr id="3" name="Picture 2"/>
          <p:cNvPicPr>
            <a:picLocks noChangeAspect="1"/>
          </p:cNvPicPr>
          <p:nvPr/>
        </p:nvPicPr>
        <p:blipFill>
          <a:blip r:embed="rId3"/>
          <a:stretch>
            <a:fillRect/>
          </a:stretch>
        </p:blipFill>
        <p:spPr>
          <a:xfrm>
            <a:off x="3048000" y="6581768"/>
            <a:ext cx="2591162" cy="47632"/>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t>
            </a:r>
            <a:r>
              <a:rPr lang="en-US" dirty="0"/>
              <a:t>the growth rate </a:t>
            </a:r>
            <a:r>
              <a:rPr lang="en-US" i="1" dirty="0"/>
              <a:t>r </a:t>
            </a:r>
            <a:r>
              <a:rPr lang="en-US" dirty="0"/>
              <a:t>of a population is positive and remains constant, the number of people added to the population</a:t>
            </a:r>
          </a:p>
          <a:p>
            <a:r>
              <a:rPr lang="en-US" dirty="0" smtClean="0"/>
              <a:t>A. remains </a:t>
            </a:r>
            <a:r>
              <a:rPr lang="en-US" dirty="0"/>
              <a:t>constant. </a:t>
            </a:r>
            <a:endParaRPr lang="en-US" dirty="0" smtClean="0"/>
          </a:p>
          <a:p>
            <a:r>
              <a:rPr lang="en-US" dirty="0" smtClean="0"/>
              <a:t>B</a:t>
            </a:r>
            <a:r>
              <a:rPr lang="en-US" dirty="0"/>
              <a:t>. fluctuates randomly. </a:t>
            </a:r>
            <a:endParaRPr lang="en-US" dirty="0" smtClean="0"/>
          </a:p>
          <a:p>
            <a:r>
              <a:rPr lang="en-US" dirty="0" smtClean="0"/>
              <a:t>C</a:t>
            </a:r>
            <a:r>
              <a:rPr lang="en-US" dirty="0"/>
              <a:t>. decreases each year. </a:t>
            </a:r>
            <a:endParaRPr lang="en-US" dirty="0" smtClean="0"/>
          </a:p>
          <a:p>
            <a:r>
              <a:rPr lang="en-US" dirty="0" smtClean="0"/>
              <a:t>D</a:t>
            </a:r>
            <a:r>
              <a:rPr lang="en-US" dirty="0"/>
              <a:t>. reaches carrying capacity. </a:t>
            </a:r>
            <a:endParaRPr lang="en-US" dirty="0" smtClean="0"/>
          </a:p>
          <a:p>
            <a:r>
              <a:rPr lang="en-US" dirty="0" smtClean="0"/>
              <a:t>E</a:t>
            </a:r>
            <a:r>
              <a:rPr lang="en-US" dirty="0"/>
              <a:t>. increases each year. </a:t>
            </a:r>
          </a:p>
        </p:txBody>
      </p:sp>
      <p:pic>
        <p:nvPicPr>
          <p:cNvPr id="3" name="Picture 2"/>
          <p:cNvPicPr>
            <a:picLocks noChangeAspect="1"/>
          </p:cNvPicPr>
          <p:nvPr/>
        </p:nvPicPr>
        <p:blipFill>
          <a:blip r:embed="rId3"/>
          <a:stretch>
            <a:fillRect/>
          </a:stretch>
        </p:blipFill>
        <p:spPr>
          <a:xfrm>
            <a:off x="3124200" y="6477000"/>
            <a:ext cx="2591162" cy="4763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 population of 100 birds increases to 120 birds the following year, </a:t>
            </a:r>
            <a:r>
              <a:rPr lang="en-US" i="1" dirty="0"/>
              <a:t>r</a:t>
            </a:r>
            <a:r>
              <a:rPr lang="en-US" dirty="0"/>
              <a:t> = _____. </a:t>
            </a:r>
          </a:p>
          <a:p>
            <a:r>
              <a:rPr lang="en-US" dirty="0" smtClean="0"/>
              <a:t>A. 0</a:t>
            </a:r>
            <a:r>
              <a:rPr lang="en-US" dirty="0"/>
              <a:t>. 16   </a:t>
            </a:r>
            <a:endParaRPr lang="en-US" dirty="0" smtClean="0"/>
          </a:p>
          <a:p>
            <a:r>
              <a:rPr lang="en-US" dirty="0" smtClean="0"/>
              <a:t>B</a:t>
            </a:r>
            <a:r>
              <a:rPr lang="en-US" dirty="0"/>
              <a:t>. 0. 20   </a:t>
            </a:r>
            <a:endParaRPr lang="en-US" dirty="0" smtClean="0"/>
          </a:p>
          <a:p>
            <a:r>
              <a:rPr lang="en-US" dirty="0" smtClean="0"/>
              <a:t>C</a:t>
            </a:r>
            <a:r>
              <a:rPr lang="en-US" dirty="0"/>
              <a:t>. 1. 2   </a:t>
            </a:r>
            <a:endParaRPr lang="en-US" dirty="0" smtClean="0"/>
          </a:p>
          <a:p>
            <a:r>
              <a:rPr lang="en-US" dirty="0" smtClean="0"/>
              <a:t>D</a:t>
            </a:r>
            <a:r>
              <a:rPr lang="en-US" dirty="0"/>
              <a:t>. 2   </a:t>
            </a:r>
            <a:endParaRPr lang="en-US" dirty="0" smtClean="0"/>
          </a:p>
          <a:p>
            <a:r>
              <a:rPr lang="en-US" dirty="0" smtClean="0"/>
              <a:t>E</a:t>
            </a:r>
            <a:r>
              <a:rPr lang="en-US" dirty="0"/>
              <a:t>. 20</a:t>
            </a:r>
          </a:p>
          <a:p>
            <a:endParaRPr lang="en-US" dirty="0"/>
          </a:p>
        </p:txBody>
      </p:sp>
      <p:pic>
        <p:nvPicPr>
          <p:cNvPr id="3" name="Picture 2"/>
          <p:cNvPicPr>
            <a:picLocks noChangeAspect="1"/>
          </p:cNvPicPr>
          <p:nvPr/>
        </p:nvPicPr>
        <p:blipFill>
          <a:blip r:embed="rId3"/>
          <a:stretch>
            <a:fillRect/>
          </a:stretch>
        </p:blipFill>
        <p:spPr>
          <a:xfrm>
            <a:off x="3276419" y="6581768"/>
            <a:ext cx="2591162" cy="47632"/>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915400" cy="6400800"/>
          </a:xfrm>
        </p:spPr>
        <p:txBody>
          <a:bodyPr/>
          <a:lstStyle/>
          <a:p>
            <a:r>
              <a:rPr lang="en-US" dirty="0"/>
              <a:t>The biologist who studies interactions at the “community” level investigates interactions between</a:t>
            </a:r>
          </a:p>
          <a:p>
            <a:r>
              <a:rPr lang="en-US" dirty="0" smtClean="0"/>
              <a:t>A. organisms </a:t>
            </a:r>
            <a:r>
              <a:rPr lang="en-US" dirty="0"/>
              <a:t>of one species   </a:t>
            </a:r>
            <a:endParaRPr lang="en-US" dirty="0" smtClean="0"/>
          </a:p>
          <a:p>
            <a:r>
              <a:rPr lang="en-US" dirty="0" smtClean="0"/>
              <a:t>B</a:t>
            </a:r>
            <a:r>
              <a:rPr lang="en-US" dirty="0"/>
              <a:t>. populations of more than one species. </a:t>
            </a:r>
            <a:endParaRPr lang="en-US" dirty="0" smtClean="0"/>
          </a:p>
          <a:p>
            <a:r>
              <a:rPr lang="en-US" dirty="0" smtClean="0"/>
              <a:t>C</a:t>
            </a:r>
            <a:r>
              <a:rPr lang="en-US" dirty="0"/>
              <a:t>. animals of one species. </a:t>
            </a:r>
            <a:endParaRPr lang="en-US" dirty="0" smtClean="0"/>
          </a:p>
          <a:p>
            <a:r>
              <a:rPr lang="en-US" dirty="0" smtClean="0"/>
              <a:t>D</a:t>
            </a:r>
            <a:r>
              <a:rPr lang="en-US" dirty="0"/>
              <a:t>. social animals (like insects). </a:t>
            </a:r>
            <a:endParaRPr lang="en-US" dirty="0" smtClean="0"/>
          </a:p>
          <a:p>
            <a:r>
              <a:rPr lang="en-US" dirty="0" smtClean="0"/>
              <a:t>E</a:t>
            </a:r>
            <a:r>
              <a:rPr lang="en-US" dirty="0"/>
              <a:t>. ecosystems. </a:t>
            </a:r>
          </a:p>
          <a:p>
            <a:endParaRPr lang="en-US" dirty="0"/>
          </a:p>
        </p:txBody>
      </p:sp>
      <p:pic>
        <p:nvPicPr>
          <p:cNvPr id="3" name="Picture 2"/>
          <p:cNvPicPr>
            <a:picLocks noChangeAspect="1"/>
          </p:cNvPicPr>
          <p:nvPr/>
        </p:nvPicPr>
        <p:blipFill>
          <a:blip r:embed="rId3"/>
          <a:stretch>
            <a:fillRect/>
          </a:stretch>
        </p:blipFill>
        <p:spPr>
          <a:xfrm>
            <a:off x="3124200" y="6477000"/>
            <a:ext cx="2591162" cy="47632"/>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intrinsic growth rate of a population</a:t>
            </a:r>
          </a:p>
          <a:p>
            <a:r>
              <a:rPr lang="en-US" dirty="0" smtClean="0"/>
              <a:t>A. directly </a:t>
            </a:r>
            <a:r>
              <a:rPr lang="en-US" dirty="0"/>
              <a:t>affects environmental resistance. </a:t>
            </a:r>
            <a:endParaRPr lang="en-US" dirty="0" smtClean="0"/>
          </a:p>
          <a:p>
            <a:r>
              <a:rPr lang="en-US" dirty="0" smtClean="0"/>
              <a:t>B</a:t>
            </a:r>
            <a:r>
              <a:rPr lang="en-US" dirty="0"/>
              <a:t>. causes changes in birth rates without affecting death rates. </a:t>
            </a:r>
            <a:endParaRPr lang="en-US" dirty="0" smtClean="0"/>
          </a:p>
          <a:p>
            <a:r>
              <a:rPr lang="en-US" dirty="0" smtClean="0"/>
              <a:t>C</a:t>
            </a:r>
            <a:r>
              <a:rPr lang="en-US" dirty="0"/>
              <a:t>. causes changes in death rates without affecting birth rates. </a:t>
            </a:r>
            <a:endParaRPr lang="en-US" dirty="0" smtClean="0"/>
          </a:p>
          <a:p>
            <a:r>
              <a:rPr lang="en-US" dirty="0" smtClean="0"/>
              <a:t>D</a:t>
            </a:r>
            <a:r>
              <a:rPr lang="en-US" dirty="0"/>
              <a:t>. is the maximum rate at which a population may increase. </a:t>
            </a:r>
          </a:p>
          <a:p>
            <a:endParaRPr lang="en-US" dirty="0"/>
          </a:p>
        </p:txBody>
      </p:sp>
      <p:pic>
        <p:nvPicPr>
          <p:cNvPr id="3" name="Picture 2"/>
          <p:cNvPicPr>
            <a:picLocks noChangeAspect="1"/>
          </p:cNvPicPr>
          <p:nvPr/>
        </p:nvPicPr>
        <p:blipFill>
          <a:blip r:embed="rId3"/>
          <a:stretch>
            <a:fillRect/>
          </a:stretch>
        </p:blipFill>
        <p:spPr>
          <a:xfrm>
            <a:off x="3124200" y="6565439"/>
            <a:ext cx="2591162" cy="4763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theory of demographic transition, the highest birth rates and death rates are likely to occur during phase</a:t>
            </a:r>
          </a:p>
          <a:p>
            <a:r>
              <a:rPr lang="en-US" dirty="0" smtClean="0"/>
              <a:t>A. 1</a:t>
            </a:r>
            <a:r>
              <a:rPr lang="en-US" dirty="0"/>
              <a:t>. </a:t>
            </a:r>
            <a:endParaRPr lang="en-US" dirty="0" smtClean="0"/>
          </a:p>
          <a:p>
            <a:r>
              <a:rPr lang="en-US" dirty="0" smtClean="0"/>
              <a:t>B</a:t>
            </a:r>
            <a:r>
              <a:rPr lang="en-US" dirty="0"/>
              <a:t>. 2. </a:t>
            </a:r>
            <a:endParaRPr lang="en-US" dirty="0" smtClean="0"/>
          </a:p>
          <a:p>
            <a:r>
              <a:rPr lang="en-US" dirty="0" smtClean="0"/>
              <a:t>C</a:t>
            </a:r>
            <a:r>
              <a:rPr lang="en-US" dirty="0"/>
              <a:t>. 3. </a:t>
            </a:r>
            <a:endParaRPr lang="en-US" dirty="0" smtClean="0"/>
          </a:p>
          <a:p>
            <a:r>
              <a:rPr lang="en-US" dirty="0" smtClean="0"/>
              <a:t>D</a:t>
            </a:r>
            <a:r>
              <a:rPr lang="en-US" dirty="0"/>
              <a:t>. 4. </a:t>
            </a:r>
            <a:endParaRPr lang="en-US" dirty="0" smtClean="0"/>
          </a:p>
          <a:p>
            <a:r>
              <a:rPr lang="en-US" dirty="0" smtClean="0"/>
              <a:t>E</a:t>
            </a:r>
            <a:r>
              <a:rPr lang="en-US" dirty="0"/>
              <a:t>. 5. </a:t>
            </a:r>
          </a:p>
          <a:p>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3048000" y="2859975"/>
            <a:ext cx="6096000" cy="3998025"/>
          </a:xfrm>
          <a:prstGeom prst="rect">
            <a:avLst/>
          </a:prstGeom>
          <a:noFill/>
          <a:ln w="9525">
            <a:noFill/>
            <a:miter lim="800000"/>
            <a:headEnd/>
            <a:tailEnd/>
          </a:ln>
        </p:spPr>
      </p:pic>
      <p:pic>
        <p:nvPicPr>
          <p:cNvPr id="3" name="Picture 2"/>
          <p:cNvPicPr>
            <a:picLocks noChangeAspect="1"/>
          </p:cNvPicPr>
          <p:nvPr/>
        </p:nvPicPr>
        <p:blipFill>
          <a:blip r:embed="rId4"/>
          <a:stretch>
            <a:fillRect/>
          </a:stretch>
        </p:blipFill>
        <p:spPr>
          <a:xfrm>
            <a:off x="456838" y="6581768"/>
            <a:ext cx="2591162" cy="47632"/>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915400" cy="6400800"/>
          </a:xfrm>
        </p:spPr>
        <p:txBody>
          <a:bodyPr>
            <a:normAutofit/>
          </a:bodyPr>
          <a:lstStyle/>
          <a:p>
            <a:r>
              <a:rPr lang="en-US" sz="4400" dirty="0"/>
              <a:t>Approximately how many </a:t>
            </a:r>
            <a:r>
              <a:rPr lang="en-US" sz="4400" dirty="0" smtClean="0"/>
              <a:t>males are </a:t>
            </a:r>
            <a:r>
              <a:rPr lang="en-US" sz="4400" dirty="0"/>
              <a:t>under the age of 10?</a:t>
            </a:r>
          </a:p>
          <a:p>
            <a:r>
              <a:rPr lang="en-US" sz="4400" dirty="0" smtClean="0"/>
              <a:t>A. 130,000,000   </a:t>
            </a:r>
          </a:p>
          <a:p>
            <a:r>
              <a:rPr lang="en-US" sz="4400" dirty="0" smtClean="0"/>
              <a:t>B</a:t>
            </a:r>
            <a:r>
              <a:rPr lang="en-US" sz="4400" dirty="0"/>
              <a:t>. 110,000,000   </a:t>
            </a:r>
            <a:endParaRPr lang="en-US" sz="4400" dirty="0" smtClean="0"/>
          </a:p>
          <a:p>
            <a:r>
              <a:rPr lang="en-US" sz="4400" dirty="0" smtClean="0"/>
              <a:t>C</a:t>
            </a:r>
            <a:r>
              <a:rPr lang="en-US" sz="4400" dirty="0"/>
              <a:t>. 20,000,000   </a:t>
            </a:r>
            <a:endParaRPr lang="en-US" sz="4400" dirty="0" smtClean="0"/>
          </a:p>
          <a:p>
            <a:r>
              <a:rPr lang="en-US" sz="4400" dirty="0" smtClean="0"/>
              <a:t>D</a:t>
            </a:r>
            <a:r>
              <a:rPr lang="en-US" sz="4400" dirty="0"/>
              <a:t>. 15,000,000   </a:t>
            </a:r>
            <a:endParaRPr lang="en-US" sz="4400" dirty="0" smtClean="0"/>
          </a:p>
          <a:p>
            <a:r>
              <a:rPr lang="en-US" sz="4400" dirty="0" smtClean="0"/>
              <a:t>E</a:t>
            </a:r>
            <a:r>
              <a:rPr lang="en-US" sz="4400" dirty="0"/>
              <a:t>. </a:t>
            </a:r>
            <a:r>
              <a:rPr lang="en-US" sz="4400" dirty="0" smtClean="0"/>
              <a:t>450,000</a:t>
            </a:r>
            <a:endParaRPr lang="en-US" sz="4400" dirty="0"/>
          </a:p>
        </p:txBody>
      </p:sp>
      <p:pic>
        <p:nvPicPr>
          <p:cNvPr id="1026" name="Picture 2"/>
          <p:cNvPicPr>
            <a:picLocks noChangeAspect="1" noChangeArrowheads="1"/>
          </p:cNvPicPr>
          <p:nvPr/>
        </p:nvPicPr>
        <p:blipFill>
          <a:blip r:embed="rId3" cstate="print"/>
          <a:srcRect/>
          <a:stretch>
            <a:fillRect/>
          </a:stretch>
        </p:blipFill>
        <p:spPr bwMode="auto">
          <a:xfrm>
            <a:off x="5181600" y="2434856"/>
            <a:ext cx="3962400" cy="4423144"/>
          </a:xfrm>
          <a:prstGeom prst="rect">
            <a:avLst/>
          </a:prstGeom>
          <a:noFill/>
          <a:ln w="9525">
            <a:noFill/>
            <a:miter lim="800000"/>
            <a:headEnd/>
            <a:tailEnd/>
          </a:ln>
        </p:spPr>
      </p:pic>
      <p:pic>
        <p:nvPicPr>
          <p:cNvPr id="3" name="Picture 2"/>
          <p:cNvPicPr>
            <a:picLocks noChangeAspect="1"/>
          </p:cNvPicPr>
          <p:nvPr/>
        </p:nvPicPr>
        <p:blipFill>
          <a:blip r:embed="rId4"/>
          <a:stretch>
            <a:fillRect/>
          </a:stretch>
        </p:blipFill>
        <p:spPr>
          <a:xfrm>
            <a:off x="1420405" y="6570882"/>
            <a:ext cx="2591162" cy="47632"/>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You observe uniform dispersion in a species you are studying intensely. You predict that as you extend your work, you will find</a:t>
            </a:r>
          </a:p>
          <a:p>
            <a:pPr marL="517525" indent="-517525"/>
            <a:r>
              <a:rPr lang="en-US" dirty="0" smtClean="0"/>
              <a:t>A. </a:t>
            </a:r>
            <a:r>
              <a:rPr lang="en-US" dirty="0" err="1" smtClean="0"/>
              <a:t>intraspecific</a:t>
            </a:r>
            <a:r>
              <a:rPr lang="en-US" dirty="0" smtClean="0"/>
              <a:t> </a:t>
            </a:r>
            <a:r>
              <a:rPr lang="en-US" dirty="0"/>
              <a:t>competition and evenly spread, scarce resources. </a:t>
            </a:r>
            <a:endParaRPr lang="en-US" dirty="0" smtClean="0"/>
          </a:p>
          <a:p>
            <a:pPr marL="517525" indent="-517525"/>
            <a:r>
              <a:rPr lang="en-US" dirty="0" smtClean="0"/>
              <a:t>B</a:t>
            </a:r>
            <a:r>
              <a:rPr lang="en-US" dirty="0"/>
              <a:t>. </a:t>
            </a:r>
            <a:r>
              <a:rPr lang="en-US" dirty="0" err="1"/>
              <a:t>interspecific</a:t>
            </a:r>
            <a:r>
              <a:rPr lang="en-US" dirty="0"/>
              <a:t> predation and evenly spread, scarce resources. </a:t>
            </a:r>
            <a:endParaRPr lang="en-US" dirty="0" smtClean="0"/>
          </a:p>
          <a:p>
            <a:pPr marL="517525" indent="-517525"/>
            <a:r>
              <a:rPr lang="en-US" dirty="0" smtClean="0"/>
              <a:t>C</a:t>
            </a:r>
            <a:r>
              <a:rPr lang="en-US" dirty="0"/>
              <a:t>. </a:t>
            </a:r>
            <a:r>
              <a:rPr lang="en-US" dirty="0" err="1"/>
              <a:t>intraspecific</a:t>
            </a:r>
            <a:r>
              <a:rPr lang="en-US" dirty="0"/>
              <a:t> competition and evenly spread, abundant resources. </a:t>
            </a:r>
            <a:endParaRPr lang="en-US" dirty="0" smtClean="0"/>
          </a:p>
          <a:p>
            <a:pPr marL="517525" indent="-517525"/>
            <a:r>
              <a:rPr lang="en-US" dirty="0" smtClean="0"/>
              <a:t>D</a:t>
            </a:r>
            <a:r>
              <a:rPr lang="en-US" dirty="0"/>
              <a:t>. commensalism and clumped resources. </a:t>
            </a:r>
            <a:endParaRPr lang="en-US" dirty="0" smtClean="0"/>
          </a:p>
          <a:p>
            <a:pPr marL="517525" indent="-517525"/>
            <a:r>
              <a:rPr lang="en-US" dirty="0" smtClean="0"/>
              <a:t>E</a:t>
            </a:r>
            <a:r>
              <a:rPr lang="en-US" dirty="0"/>
              <a:t>. </a:t>
            </a:r>
            <a:r>
              <a:rPr lang="en-US" dirty="0" err="1"/>
              <a:t>interspecific</a:t>
            </a:r>
            <a:r>
              <a:rPr lang="en-US" dirty="0"/>
              <a:t> competition and evenly spread, abundant resources. </a:t>
            </a:r>
          </a:p>
          <a:p>
            <a:endParaRPr lang="en-US" dirty="0"/>
          </a:p>
        </p:txBody>
      </p:sp>
      <p:pic>
        <p:nvPicPr>
          <p:cNvPr id="3" name="Picture 2"/>
          <p:cNvPicPr>
            <a:picLocks noChangeAspect="1"/>
          </p:cNvPicPr>
          <p:nvPr/>
        </p:nvPicPr>
        <p:blipFill>
          <a:blip r:embed="rId3"/>
          <a:stretch>
            <a:fillRect/>
          </a:stretch>
        </p:blipFill>
        <p:spPr>
          <a:xfrm>
            <a:off x="3276419" y="6554554"/>
            <a:ext cx="2591162" cy="47632"/>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Two species of aster can be found in a field in New York, and they tend to flower at the same approximate time in early spring. When some ecology students decide to conduct an experiment in community dynamics, they selectively remove one species from the field by handpicking all plants of that species. When the one species is removed, the other species shows a significant increase in its population the next season. This study demonstrates</a:t>
            </a:r>
          </a:p>
          <a:p>
            <a:r>
              <a:rPr lang="en-US" dirty="0" smtClean="0"/>
              <a:t>A. competitive </a:t>
            </a:r>
            <a:r>
              <a:rPr lang="en-US" dirty="0"/>
              <a:t>exclusion. </a:t>
            </a:r>
            <a:endParaRPr lang="en-US" dirty="0" smtClean="0"/>
          </a:p>
          <a:p>
            <a:r>
              <a:rPr lang="en-US" dirty="0" smtClean="0"/>
              <a:t>B</a:t>
            </a:r>
            <a:r>
              <a:rPr lang="en-US" dirty="0"/>
              <a:t>. niche fragmentation. </a:t>
            </a:r>
            <a:endParaRPr lang="en-US" dirty="0" smtClean="0"/>
          </a:p>
          <a:p>
            <a:r>
              <a:rPr lang="en-US" dirty="0" smtClean="0"/>
              <a:t>C</a:t>
            </a:r>
            <a:r>
              <a:rPr lang="en-US" dirty="0"/>
              <a:t>. niche realignment. </a:t>
            </a:r>
            <a:endParaRPr lang="en-US" dirty="0" smtClean="0"/>
          </a:p>
          <a:p>
            <a:r>
              <a:rPr lang="en-US" dirty="0" smtClean="0"/>
              <a:t>D</a:t>
            </a:r>
            <a:r>
              <a:rPr lang="en-US" dirty="0"/>
              <a:t>. resource partitioning. </a:t>
            </a:r>
            <a:endParaRPr lang="en-US" dirty="0" smtClean="0"/>
          </a:p>
          <a:p>
            <a:r>
              <a:rPr lang="en-US" dirty="0" smtClean="0"/>
              <a:t>E</a:t>
            </a:r>
            <a:r>
              <a:rPr lang="en-US" dirty="0"/>
              <a:t>. </a:t>
            </a:r>
            <a:r>
              <a:rPr lang="en-US" dirty="0" err="1"/>
              <a:t>interspecific</a:t>
            </a:r>
            <a:r>
              <a:rPr lang="en-US" dirty="0"/>
              <a:t> competition</a:t>
            </a:r>
          </a:p>
          <a:p>
            <a:endParaRPr lang="en-US" dirty="0"/>
          </a:p>
        </p:txBody>
      </p:sp>
      <p:pic>
        <p:nvPicPr>
          <p:cNvPr id="3" name="Picture 2"/>
          <p:cNvPicPr>
            <a:picLocks noChangeAspect="1"/>
          </p:cNvPicPr>
          <p:nvPr/>
        </p:nvPicPr>
        <p:blipFill>
          <a:blip r:embed="rId3"/>
          <a:stretch>
            <a:fillRect/>
          </a:stretch>
        </p:blipFill>
        <p:spPr>
          <a:xfrm>
            <a:off x="3276419" y="6629400"/>
            <a:ext cx="2591162" cy="4763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Population A</a:t>
            </a:r>
          </a:p>
          <a:p>
            <a:pPr marL="685800" indent="-685800"/>
            <a:r>
              <a:rPr lang="en-US" sz="3200" dirty="0"/>
              <a:t>I. Is likely to have a higher level of education than population B</a:t>
            </a:r>
          </a:p>
          <a:p>
            <a:pPr marL="685800" indent="-685800"/>
            <a:r>
              <a:rPr lang="en-US" sz="3200" dirty="0"/>
              <a:t>II. Is likely to have had a recent decline in infant mortality</a:t>
            </a:r>
          </a:p>
          <a:p>
            <a:pPr marL="685800" indent="-685800"/>
            <a:r>
              <a:rPr lang="en-US" sz="3200" dirty="0"/>
              <a:t>III. Is likely to be poorer than population B</a:t>
            </a:r>
          </a:p>
          <a:p>
            <a:r>
              <a:rPr lang="en-US" sz="3200" dirty="0" smtClean="0"/>
              <a:t>A. I   		</a:t>
            </a:r>
          </a:p>
          <a:p>
            <a:r>
              <a:rPr lang="en-US" sz="3200" dirty="0" smtClean="0"/>
              <a:t>B</a:t>
            </a:r>
            <a:r>
              <a:rPr lang="en-US" sz="3200" dirty="0"/>
              <a:t>. III   </a:t>
            </a:r>
            <a:r>
              <a:rPr lang="en-US" sz="3200" dirty="0" smtClean="0"/>
              <a:t>		</a:t>
            </a:r>
          </a:p>
          <a:p>
            <a:r>
              <a:rPr lang="en-US" sz="3200" dirty="0" smtClean="0"/>
              <a:t>C</a:t>
            </a:r>
            <a:r>
              <a:rPr lang="en-US" sz="3200" dirty="0"/>
              <a:t>. I and </a:t>
            </a:r>
            <a:r>
              <a:rPr lang="en-US" sz="3200" dirty="0" smtClean="0"/>
              <a:t>II</a:t>
            </a:r>
          </a:p>
          <a:p>
            <a:r>
              <a:rPr lang="en-US" sz="3200" dirty="0" smtClean="0"/>
              <a:t>D. II and III </a:t>
            </a:r>
          </a:p>
          <a:p>
            <a:r>
              <a:rPr lang="en-US" sz="3200" dirty="0" smtClean="0"/>
              <a:t>E. I, II, and III</a:t>
            </a:r>
            <a:endParaRPr lang="en-US" sz="3200" dirty="0"/>
          </a:p>
        </p:txBody>
      </p:sp>
      <p:pic>
        <p:nvPicPr>
          <p:cNvPr id="1026" name="Picture 2"/>
          <p:cNvPicPr>
            <a:picLocks noChangeAspect="1" noChangeArrowheads="1"/>
          </p:cNvPicPr>
          <p:nvPr/>
        </p:nvPicPr>
        <p:blipFill>
          <a:blip r:embed="rId3" cstate="print"/>
          <a:srcRect/>
          <a:stretch>
            <a:fillRect/>
          </a:stretch>
        </p:blipFill>
        <p:spPr bwMode="auto">
          <a:xfrm>
            <a:off x="3200400" y="3455582"/>
            <a:ext cx="3048000" cy="3402418"/>
          </a:xfrm>
          <a:prstGeom prst="rect">
            <a:avLst/>
          </a:prstGeom>
          <a:noFill/>
          <a:ln w="9525">
            <a:noFill/>
            <a:miter lim="800000"/>
            <a:headEnd/>
            <a:tailEnd/>
          </a:ln>
        </p:spPr>
      </p:pic>
      <p:pic>
        <p:nvPicPr>
          <p:cNvPr id="3" name="Picture 2"/>
          <p:cNvPicPr>
            <a:picLocks noChangeAspect="1"/>
          </p:cNvPicPr>
          <p:nvPr/>
        </p:nvPicPr>
        <p:blipFill>
          <a:blip r:embed="rId4"/>
          <a:stretch>
            <a:fillRect/>
          </a:stretch>
        </p:blipFill>
        <p:spPr>
          <a:xfrm>
            <a:off x="3124200" y="6698834"/>
            <a:ext cx="2591162" cy="47632"/>
          </a:xfrm>
          <a:prstGeom prst="rect">
            <a:avLst/>
          </a:prstGeom>
        </p:spPr>
      </p:pic>
      <p:pic>
        <p:nvPicPr>
          <p:cNvPr id="5" name="Picture 2"/>
          <p:cNvPicPr>
            <a:picLocks noChangeAspect="1" noChangeArrowheads="1"/>
          </p:cNvPicPr>
          <p:nvPr/>
        </p:nvPicPr>
        <p:blipFill>
          <a:blip r:embed="rId5" cstate="print"/>
          <a:srcRect/>
          <a:stretch>
            <a:fillRect/>
          </a:stretch>
        </p:blipFill>
        <p:spPr bwMode="auto">
          <a:xfrm>
            <a:off x="6217314" y="3456432"/>
            <a:ext cx="3011805" cy="3401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 population of rabbits, introduced to an island, has rapid growth for a few years; then its growth slows. The population becomes stable because</a:t>
            </a:r>
          </a:p>
          <a:p>
            <a:r>
              <a:rPr lang="en-US" dirty="0" smtClean="0"/>
              <a:t>A. the </a:t>
            </a:r>
            <a:r>
              <a:rPr lang="en-US" dirty="0"/>
              <a:t>carrying capacity has been reached. </a:t>
            </a:r>
            <a:endParaRPr lang="en-US" dirty="0" smtClean="0"/>
          </a:p>
          <a:p>
            <a:r>
              <a:rPr lang="en-US" dirty="0" smtClean="0"/>
              <a:t>B</a:t>
            </a:r>
            <a:r>
              <a:rPr lang="en-US" dirty="0"/>
              <a:t>. environmental  resistance declines. </a:t>
            </a:r>
            <a:endParaRPr lang="en-US" dirty="0" smtClean="0"/>
          </a:p>
          <a:p>
            <a:r>
              <a:rPr lang="en-US" dirty="0" smtClean="0"/>
              <a:t>C</a:t>
            </a:r>
            <a:r>
              <a:rPr lang="en-US" dirty="0"/>
              <a:t>. immigration is reduced. </a:t>
            </a:r>
            <a:endParaRPr lang="en-US" dirty="0" smtClean="0"/>
          </a:p>
          <a:p>
            <a:r>
              <a:rPr lang="en-US" dirty="0" smtClean="0"/>
              <a:t>D</a:t>
            </a:r>
            <a:r>
              <a:rPr lang="en-US" dirty="0"/>
              <a:t>. r declines. </a:t>
            </a:r>
            <a:endParaRPr lang="en-US" dirty="0" smtClean="0"/>
          </a:p>
          <a:p>
            <a:r>
              <a:rPr lang="en-US" dirty="0" smtClean="0"/>
              <a:t>E</a:t>
            </a:r>
            <a:r>
              <a:rPr lang="en-US" dirty="0"/>
              <a:t>. Bergman’s Principle takes effect. </a:t>
            </a:r>
          </a:p>
          <a:p>
            <a:endParaRPr lang="en-US" dirty="0"/>
          </a:p>
        </p:txBody>
      </p:sp>
      <p:pic>
        <p:nvPicPr>
          <p:cNvPr id="3" name="Picture 2"/>
          <p:cNvPicPr>
            <a:picLocks noChangeAspect="1"/>
          </p:cNvPicPr>
          <p:nvPr/>
        </p:nvPicPr>
        <p:blipFill>
          <a:blip r:embed="rId3"/>
          <a:stretch>
            <a:fillRect/>
          </a:stretch>
        </p:blipFill>
        <p:spPr>
          <a:xfrm>
            <a:off x="2819400" y="6477000"/>
            <a:ext cx="2591162" cy="476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Countries undergoing rapid population decline may experience a rise in the proportion of the population</a:t>
            </a:r>
          </a:p>
          <a:p>
            <a:pPr marL="396875" indent="-396875"/>
            <a:r>
              <a:rPr lang="en-US" dirty="0" smtClean="0"/>
              <a:t>A. on “social security”. </a:t>
            </a:r>
          </a:p>
          <a:p>
            <a:pPr marL="396875" indent="-396875"/>
            <a:r>
              <a:rPr lang="en-US" dirty="0" smtClean="0"/>
              <a:t>B</a:t>
            </a:r>
            <a:r>
              <a:rPr lang="en-US" dirty="0"/>
              <a:t>. consuming a large fraction of medical services. </a:t>
            </a:r>
            <a:endParaRPr lang="en-US" dirty="0" smtClean="0"/>
          </a:p>
          <a:p>
            <a:pPr marL="396875" indent="-396875"/>
            <a:r>
              <a:rPr lang="en-US" dirty="0" smtClean="0"/>
              <a:t>C</a:t>
            </a:r>
            <a:r>
              <a:rPr lang="en-US" dirty="0"/>
              <a:t>. who are older people. </a:t>
            </a:r>
            <a:endParaRPr lang="en-US" dirty="0" smtClean="0"/>
          </a:p>
          <a:p>
            <a:pPr marL="396875" indent="-396875"/>
            <a:r>
              <a:rPr lang="en-US" dirty="0" smtClean="0"/>
              <a:t>D</a:t>
            </a:r>
            <a:r>
              <a:rPr lang="en-US" dirty="0"/>
              <a:t>. can face labor shortages. </a:t>
            </a:r>
            <a:endParaRPr lang="en-US" dirty="0" smtClean="0"/>
          </a:p>
          <a:p>
            <a:pPr marL="396875" indent="-396875"/>
            <a:r>
              <a:rPr lang="en-US" dirty="0" smtClean="0"/>
              <a:t>E</a:t>
            </a:r>
            <a:r>
              <a:rPr lang="en-US" dirty="0"/>
              <a:t>. who fit all of these answers. </a:t>
            </a:r>
          </a:p>
          <a:p>
            <a:r>
              <a:rPr lang="en-US" dirty="0"/>
              <a:t> </a:t>
            </a:r>
          </a:p>
          <a:p>
            <a:endParaRPr lang="en-US" dirty="0"/>
          </a:p>
        </p:txBody>
      </p:sp>
      <p:pic>
        <p:nvPicPr>
          <p:cNvPr id="3" name="Picture 2"/>
          <p:cNvPicPr>
            <a:picLocks noChangeAspect="1"/>
          </p:cNvPicPr>
          <p:nvPr/>
        </p:nvPicPr>
        <p:blipFill>
          <a:blip r:embed="rId3"/>
          <a:stretch>
            <a:fillRect/>
          </a:stretch>
        </p:blipFill>
        <p:spPr>
          <a:xfrm>
            <a:off x="3276419" y="6400800"/>
            <a:ext cx="2591162" cy="4763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Rapidly growing countries have an age structure that</a:t>
            </a:r>
          </a:p>
          <a:p>
            <a:r>
              <a:rPr lang="en-US" dirty="0" smtClean="0"/>
              <a:t>A. forms </a:t>
            </a:r>
            <a:r>
              <a:rPr lang="en-US" dirty="0"/>
              <a:t>an inverted pyramid. </a:t>
            </a:r>
            <a:endParaRPr lang="en-US" dirty="0" smtClean="0"/>
          </a:p>
          <a:p>
            <a:r>
              <a:rPr lang="en-US" dirty="0" smtClean="0"/>
              <a:t>B</a:t>
            </a:r>
            <a:r>
              <a:rPr lang="en-US" dirty="0"/>
              <a:t>. has a broad-based pyramid. </a:t>
            </a:r>
            <a:endParaRPr lang="en-US" dirty="0" smtClean="0"/>
          </a:p>
          <a:p>
            <a:r>
              <a:rPr lang="en-US" dirty="0" smtClean="0"/>
              <a:t>C</a:t>
            </a:r>
            <a:r>
              <a:rPr lang="en-US" dirty="0"/>
              <a:t>. shows little variation in population by age. </a:t>
            </a:r>
            <a:endParaRPr lang="en-US" dirty="0" smtClean="0"/>
          </a:p>
          <a:p>
            <a:r>
              <a:rPr lang="en-US" dirty="0" smtClean="0"/>
              <a:t>D</a:t>
            </a:r>
            <a:r>
              <a:rPr lang="en-US" dirty="0"/>
              <a:t>. has a large </a:t>
            </a:r>
            <a:r>
              <a:rPr lang="en-US" dirty="0" err="1" smtClean="0"/>
              <a:t>postreproductive</a:t>
            </a:r>
            <a:r>
              <a:rPr lang="en-US" dirty="0" smtClean="0"/>
              <a:t> </a:t>
            </a:r>
            <a:r>
              <a:rPr lang="en-US" dirty="0"/>
              <a:t>population. </a:t>
            </a:r>
            <a:endParaRPr lang="en-US" dirty="0" smtClean="0"/>
          </a:p>
          <a:p>
            <a:endParaRPr lang="en-US" dirty="0"/>
          </a:p>
        </p:txBody>
      </p:sp>
      <p:pic>
        <p:nvPicPr>
          <p:cNvPr id="3" name="Picture 2"/>
          <p:cNvPicPr>
            <a:picLocks noChangeAspect="1"/>
          </p:cNvPicPr>
          <p:nvPr/>
        </p:nvPicPr>
        <p:blipFill>
          <a:blip r:embed="rId3"/>
          <a:stretch>
            <a:fillRect/>
          </a:stretch>
        </p:blipFill>
        <p:spPr>
          <a:xfrm>
            <a:off x="3276419" y="6581768"/>
            <a:ext cx="2591162" cy="476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Countries that have achieved ZPG have an age structure that</a:t>
            </a:r>
          </a:p>
          <a:p>
            <a:pPr marL="565150" indent="-565150"/>
            <a:r>
              <a:rPr lang="en-US" dirty="0" smtClean="0"/>
              <a:t>A. forms </a:t>
            </a:r>
            <a:r>
              <a:rPr lang="en-US" dirty="0"/>
              <a:t>an inverted pyramid. </a:t>
            </a:r>
            <a:endParaRPr lang="en-US" dirty="0" smtClean="0"/>
          </a:p>
          <a:p>
            <a:pPr marL="565150" indent="-565150"/>
            <a:r>
              <a:rPr lang="en-US" dirty="0" smtClean="0"/>
              <a:t>B</a:t>
            </a:r>
            <a:r>
              <a:rPr lang="en-US" dirty="0"/>
              <a:t>. has a broad-based pyramid. </a:t>
            </a:r>
            <a:endParaRPr lang="en-US" dirty="0" smtClean="0"/>
          </a:p>
          <a:p>
            <a:pPr marL="565150" indent="-565150"/>
            <a:r>
              <a:rPr lang="en-US" dirty="0" smtClean="0"/>
              <a:t>C</a:t>
            </a:r>
            <a:r>
              <a:rPr lang="en-US" dirty="0"/>
              <a:t>. shows little variation in population by age. </a:t>
            </a:r>
            <a:endParaRPr lang="en-US" dirty="0" smtClean="0"/>
          </a:p>
          <a:p>
            <a:pPr marL="565150" indent="-565150"/>
            <a:r>
              <a:rPr lang="en-US" dirty="0" smtClean="0"/>
              <a:t>D</a:t>
            </a:r>
            <a:r>
              <a:rPr lang="en-US" dirty="0"/>
              <a:t>. has a large </a:t>
            </a:r>
            <a:r>
              <a:rPr lang="en-US" dirty="0" err="1"/>
              <a:t>prereproductive</a:t>
            </a:r>
            <a:r>
              <a:rPr lang="en-US" dirty="0"/>
              <a:t> population. </a:t>
            </a:r>
            <a:endParaRPr lang="en-US" dirty="0" smtClean="0"/>
          </a:p>
          <a:p>
            <a:pPr marL="565150" indent="-565150"/>
            <a:r>
              <a:rPr lang="en-US" dirty="0" smtClean="0"/>
              <a:t>E</a:t>
            </a:r>
            <a:r>
              <a:rPr lang="en-US" dirty="0"/>
              <a:t>. has a large reproductive population. </a:t>
            </a:r>
          </a:p>
          <a:p>
            <a:endParaRPr lang="en-US" dirty="0"/>
          </a:p>
        </p:txBody>
      </p:sp>
      <p:pic>
        <p:nvPicPr>
          <p:cNvPr id="3" name="Picture 2"/>
          <p:cNvPicPr>
            <a:picLocks noChangeAspect="1"/>
          </p:cNvPicPr>
          <p:nvPr/>
        </p:nvPicPr>
        <p:blipFill>
          <a:blip r:embed="rId3"/>
          <a:stretch>
            <a:fillRect/>
          </a:stretch>
        </p:blipFill>
        <p:spPr>
          <a:xfrm>
            <a:off x="3124200" y="6581768"/>
            <a:ext cx="2591162" cy="4763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exponential growth curve depicting an ever-growing population is shaped like the letter ____. </a:t>
            </a:r>
          </a:p>
          <a:p>
            <a:r>
              <a:rPr lang="en-US" dirty="0" smtClean="0"/>
              <a:t>A. J   </a:t>
            </a:r>
          </a:p>
          <a:p>
            <a:r>
              <a:rPr lang="en-US" dirty="0" smtClean="0"/>
              <a:t>B</a:t>
            </a:r>
            <a:r>
              <a:rPr lang="en-US" dirty="0"/>
              <a:t>. L   </a:t>
            </a:r>
            <a:endParaRPr lang="en-US" dirty="0" smtClean="0"/>
          </a:p>
          <a:p>
            <a:r>
              <a:rPr lang="en-US" dirty="0" smtClean="0"/>
              <a:t>C</a:t>
            </a:r>
            <a:r>
              <a:rPr lang="en-US" dirty="0"/>
              <a:t>. M   </a:t>
            </a:r>
            <a:endParaRPr lang="en-US" dirty="0" smtClean="0"/>
          </a:p>
          <a:p>
            <a:r>
              <a:rPr lang="en-US" dirty="0" smtClean="0"/>
              <a:t>D</a:t>
            </a:r>
            <a:r>
              <a:rPr lang="en-US" dirty="0"/>
              <a:t>. S   </a:t>
            </a:r>
            <a:endParaRPr lang="en-US" dirty="0" smtClean="0"/>
          </a:p>
          <a:p>
            <a:r>
              <a:rPr lang="en-US" dirty="0" smtClean="0"/>
              <a:t>E</a:t>
            </a:r>
            <a:r>
              <a:rPr lang="en-US" dirty="0"/>
              <a:t>. N</a:t>
            </a:r>
          </a:p>
          <a:p>
            <a:endParaRPr lang="en-US" dirty="0"/>
          </a:p>
        </p:txBody>
      </p:sp>
      <p:pic>
        <p:nvPicPr>
          <p:cNvPr id="3" name="Picture 2"/>
          <p:cNvPicPr>
            <a:picLocks noChangeAspect="1"/>
          </p:cNvPicPr>
          <p:nvPr/>
        </p:nvPicPr>
        <p:blipFill>
          <a:blip r:embed="rId3"/>
          <a:stretch>
            <a:fillRect/>
          </a:stretch>
        </p:blipFill>
        <p:spPr>
          <a:xfrm>
            <a:off x="3276419" y="6605584"/>
            <a:ext cx="2591162" cy="476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1792</Words>
  <Application>Microsoft Office PowerPoint</Application>
  <PresentationFormat>On-screen Show (4:3)</PresentationFormat>
  <Paragraphs>274</Paragraphs>
  <Slides>35</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Population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Review</dc:title>
  <dc:creator>Ewoldsen</dc:creator>
  <cp:lastModifiedBy>Mark Ewoldsen</cp:lastModifiedBy>
  <cp:revision>13</cp:revision>
  <dcterms:created xsi:type="dcterms:W3CDTF">2013-11-17T18:22:41Z</dcterms:created>
  <dcterms:modified xsi:type="dcterms:W3CDTF">2013-11-19T22:47:19Z</dcterms:modified>
</cp:coreProperties>
</file>