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15" r:id="rId3"/>
    <p:sldId id="258" r:id="rId4"/>
    <p:sldId id="314" r:id="rId5"/>
    <p:sldId id="321" r:id="rId6"/>
    <p:sldId id="311" r:id="rId7"/>
    <p:sldId id="294" r:id="rId8"/>
    <p:sldId id="295" r:id="rId9"/>
    <p:sldId id="297" r:id="rId10"/>
    <p:sldId id="320" r:id="rId11"/>
    <p:sldId id="298" r:id="rId12"/>
    <p:sldId id="299" r:id="rId13"/>
    <p:sldId id="318" r:id="rId14"/>
    <p:sldId id="302" r:id="rId15"/>
    <p:sldId id="296" r:id="rId16"/>
    <p:sldId id="303" r:id="rId17"/>
    <p:sldId id="325" r:id="rId18"/>
    <p:sldId id="304" r:id="rId19"/>
    <p:sldId id="293" r:id="rId20"/>
    <p:sldId id="305" r:id="rId21"/>
    <p:sldId id="306" r:id="rId22"/>
    <p:sldId id="307" r:id="rId23"/>
    <p:sldId id="319" r:id="rId24"/>
    <p:sldId id="308" r:id="rId25"/>
    <p:sldId id="309" r:id="rId26"/>
    <p:sldId id="310" r:id="rId27"/>
    <p:sldId id="290" r:id="rId28"/>
    <p:sldId id="317" r:id="rId29"/>
    <p:sldId id="312" r:id="rId30"/>
    <p:sldId id="313" r:id="rId31"/>
    <p:sldId id="322" r:id="rId32"/>
    <p:sldId id="324" r:id="rId33"/>
    <p:sldId id="323" r:id="rId34"/>
    <p:sldId id="257" r:id="rId35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086" autoAdjust="0"/>
    <p:restoredTop sz="95179" autoAdjust="0"/>
  </p:normalViewPr>
  <p:slideViewPr>
    <p:cSldViewPr>
      <p:cViewPr varScale="1">
        <p:scale>
          <a:sx n="79" d="100"/>
          <a:sy n="79" d="100"/>
        </p:scale>
        <p:origin x="1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DEC7AB-6B1E-4082-B29E-E0D4FE99C158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CBA7AE-608A-4E13-8DC4-1B87DBBD2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47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730030-F75C-4234-9307-D4C76687BE3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B34A8D-6557-4EFC-B3BC-625F4F2A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85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20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2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98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51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292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666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453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492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04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083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13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137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049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309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787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261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315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1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734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556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205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53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571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699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658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70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62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21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43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99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98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60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4A8D-6557-4EFC-B3BC-625F4F2A44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61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972D-A5A3-467D-BAE9-4A5F26B8616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75EB-9741-4EAB-A769-8047F898E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972D-A5A3-467D-BAE9-4A5F26B8616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75EB-9741-4EAB-A769-8047F898E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972D-A5A3-467D-BAE9-4A5F26B8616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75EB-9741-4EAB-A769-8047F898E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972D-A5A3-467D-BAE9-4A5F26B8616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75EB-9741-4EAB-A769-8047F898E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972D-A5A3-467D-BAE9-4A5F26B8616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75EB-9741-4EAB-A769-8047F898E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972D-A5A3-467D-BAE9-4A5F26B8616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75EB-9741-4EAB-A769-8047F898E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972D-A5A3-467D-BAE9-4A5F26B8616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75EB-9741-4EAB-A769-8047F898E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972D-A5A3-467D-BAE9-4A5F26B8616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75EB-9741-4EAB-A769-8047F898E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972D-A5A3-467D-BAE9-4A5F26B8616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75EB-9741-4EAB-A769-8047F898E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972D-A5A3-467D-BAE9-4A5F26B8616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75EB-9741-4EAB-A769-8047F898E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972D-A5A3-467D-BAE9-4A5F26B8616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75EB-9741-4EAB-A769-8047F898E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52400"/>
            <a:ext cx="86868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0972D-A5A3-467D-BAE9-4A5F26B8616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228600" indent="-228600">
              <a:buFont typeface="+mj-lt"/>
              <a:buAutoNum type="arabicPeriod"/>
            </a:pPr>
            <a:fld id="{7B3C75EB-9741-4EAB-A769-8047F898E323}" type="slidenum">
              <a:rPr lang="en-US" smtClean="0"/>
              <a:pPr marL="228600" indent="-228600">
                <a:buFont typeface="+mj-lt"/>
                <a:buAutoNum type="arabicPeriod"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953000"/>
          </a:xfrm>
        </p:spPr>
        <p:txBody>
          <a:bodyPr/>
          <a:lstStyle/>
          <a:p>
            <a:r>
              <a:rPr lang="en-US" sz="9600" dirty="0" smtClean="0">
                <a:solidFill>
                  <a:srgbClr val="FF0000"/>
                </a:solidFill>
              </a:rPr>
              <a:t>Geology </a:t>
            </a:r>
            <a:br>
              <a:rPr lang="en-US" sz="9600" dirty="0" smtClean="0">
                <a:solidFill>
                  <a:srgbClr val="FF0000"/>
                </a:solidFill>
              </a:rPr>
            </a:br>
            <a:r>
              <a:rPr lang="en-US" sz="9600" dirty="0" smtClean="0">
                <a:solidFill>
                  <a:srgbClr val="FF0000"/>
                </a:solidFill>
              </a:rPr>
              <a:t>and </a:t>
            </a:r>
            <a:br>
              <a:rPr lang="en-US" sz="9600" dirty="0" smtClean="0">
                <a:solidFill>
                  <a:srgbClr val="FF0000"/>
                </a:solidFill>
              </a:rPr>
            </a:br>
            <a:r>
              <a:rPr lang="en-US" sz="9600" dirty="0" smtClean="0">
                <a:solidFill>
                  <a:srgbClr val="FF0000"/>
                </a:solidFill>
              </a:rPr>
              <a:t>Energy Review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51237" y="0"/>
            <a:ext cx="5592763" cy="39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On the east coast,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state has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greatest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potential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solar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power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generation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Maine  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New York  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D. Virginia 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Massachusetts  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Florida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6511212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energy expenditure value of traveling by car is 3.6 MJ/passenger-kilometer. The value for traveling by train is 1.1 MJ/passenger-kilometer. For one person making a trip of 1000 km, the train is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approximately 1/3 more efficient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not at all more efficient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approximately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times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more efficient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approximately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times more efficient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approximately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300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times more efficient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6477000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 fontScale="92500"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energy expenditure value of traveling by car is 3.6 MJ/passenger-kilometer. The value for traveling by train is 1.1 MJ/passenger-kilometer. What would be the best way to increase the efficiency of traveling by car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increase the gas mileage  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increase the number of passengers  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reduce the number of miles traveled  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purchase a less expensive vehicle  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use a different energy source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419" y="6629400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915400" cy="6629400"/>
          </a:xfrm>
        </p:spPr>
        <p:txBody>
          <a:bodyPr>
            <a:normAutofit lnSpcReduction="10000"/>
          </a:bodyPr>
          <a:lstStyle/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least utilized renewable energy source of the U.S. is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wind energy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D. solar energy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geothermal energy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E. hydroelectric energy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nuclear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energy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6843" y="-228600"/>
            <a:ext cx="7207157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6553200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energy expenditure value of traveling by car is 3.6 MJ/passenger-kilometer. For one person making a trip of 1000 km, if a gallon of gasoline contains 120 MJ, approximately how many gallons of gasoline would be required?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3 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9 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D. 60 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30 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90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6429368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Why is a gas water heater more energy efficient OVERALL than an electric water heater when the electricity comes from a coal-fired power plant?</a:t>
            </a:r>
          </a:p>
          <a:p>
            <a:pPr marL="517525" indent="-517525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I. the electric water heater has a lower direct efficiency </a:t>
            </a:r>
          </a:p>
          <a:p>
            <a:pPr marL="517525" indent="-517525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II. the energy efficiency of the coal-fired power plant is low</a:t>
            </a:r>
          </a:p>
          <a:p>
            <a:pPr marL="517525" indent="-517525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III. natural gas does not need to be transported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I only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II only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D. II and III only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I and II only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I, II, and III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6406041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915400" cy="6248400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order of grades of coal from lowest energy content to highest energy content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</a:t>
            </a:r>
          </a:p>
          <a:p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anthracite, lignite, sub-bituminous, bituminous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anthracite, sub-bituminous, bituminous, lignite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sub-bituminous, bituminous, lignite, anthracite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bituminous,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sub-bituminous, lignite, anthracite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lignite, sub-bituminous, bituminous anthracite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6424703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865"/>
            <a:ext cx="8686800" cy="6248400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One of the biggest limitations to the wide scale use of geothermal energy is the need for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large amounts of water  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a suitable site  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an area with warm water temperatures  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a cooling system  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a large amount of land</a:t>
            </a:r>
          </a:p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6553200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 average refrigerator uses 500 watts of energy per hour on a daily basis, and your energy cost is $0.11 per kwh, approximately how much does the energy used by the refrigerator cost per month?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$1.30 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$13 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D. $55 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$40 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$132</a:t>
            </a:r>
          </a:p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6477000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fossil fuel(s) that pose risks to the environment include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coal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II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natural gas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III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petroleum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I only  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II and III only  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D. I and II only 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I and III only  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I, II, and III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6477000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Which is our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best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immediate energy option?</a:t>
            </a:r>
          </a:p>
          <a:p>
            <a:pPr marL="579438" indent="-579438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Find and burn more forms of oil, natural gas, and coal.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9438" indent="-579438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Cut out unnecessary energy waste by improving energy efficiency.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9438" indent="-579438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Build more and better conventional nuclear power plants.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9438" indent="-579438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Increase efforts to develop breeder nuclear fission and nuclear fusion.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9438" indent="-579438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Discover a new form of energy.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6509657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 automobile that gets 40 mpg on a 200-mile trip uses what fraction of gasoline compared to an automobile that gets 20 mpg for the same trip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1/4 the amount  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1/2 the amount  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1 1/4 the amount  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1 1/2 the amount  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2 times the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amount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8890" y="6406041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If ANWR (the Arctic National Wildlife Refuge) yields a projected peak amount of approximately 330 million gallons of oil a year and the United States uses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roughly 110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billion gallons of oil in one year, what percent of the oil used per year would be provided for by ANWR?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0.003%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0.03%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0.3%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3.0%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30%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419" y="6429368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 fontScale="92500"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Stronitum-90 has a half-life of 29 years. If a site held 2000 kg of this isotope, approximately what mass of Strontium-90 would be left after 116 years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250 kg  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1000 kg  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300 kg  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125 kg  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500 kg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6477000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 fontScale="85000" lnSpcReduction="20000"/>
          </a:bodyPr>
          <a:lstStyle/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 80% of U.S. renewable energy is provided by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biomass and wind energy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wind energy and geothermal energy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biomass and hydroelectric energy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hydroelectric energy and geothermal energy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solar energy and hydroelectric energy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1" y="-298811"/>
            <a:ext cx="7772400" cy="4108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6629400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 lnSpcReduction="10000"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Which of the following resources consists mostly of CH</a:t>
            </a:r>
            <a:r>
              <a:rPr lang="en-US" sz="4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Coal   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Natural Gas   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Oil   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Uranium</a:t>
            </a:r>
          </a:p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E. Solar Cells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6424703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 important aspect of utility companies is reducing peak demand events. This is best accomplished by</a:t>
            </a:r>
          </a:p>
          <a:p>
            <a:pPr marL="517525" indent="-517525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building power plants with larger generating capacity.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7525" indent="-517525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implementing rolling black outs.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7525" indent="-517525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keeping an ample supply of coal on hand.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7525" indent="-517525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allowing customers to pay lower prices for energy when peak demand is low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7525" indent="-517525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using renewable sources to generate peak electricity needs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419" y="6477000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Which of the following are Sun-driven energy types?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Wind power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II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Biodiesel 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III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Geothermal</a:t>
            </a: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I only  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II only  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D. I and II only 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III only  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I, II, and III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6404486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curves show that oil production</a:t>
            </a:r>
          </a:p>
          <a:p>
            <a:pPr marL="579438" indent="-579438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will increase exponentially for the foreseeable future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9438" indent="-579438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will increase, decrease, then increase again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9438" indent="-579438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will reach a peak, then steadily decrease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9438" indent="-579438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will remain constant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9438" indent="-579438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is not affected at all by the amount of oil reserves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308441"/>
            <a:ext cx="4724400" cy="254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6429368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6843" y="-381000"/>
            <a:ext cx="7207157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Autofit/>
          </a:bodyPr>
          <a:lstStyle/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most utilized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nondepletable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resource of the U.S. is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natural gas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hydroelectric  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D. solar 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wind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	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geothermal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2609" y="6546980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Which of the following tends to be problematic for run-of-the-river generation stations?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intermittent electricity generation  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seasonal changes in river flow  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high environmental costs  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silting of the reservoirs  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high flow rates</a:t>
            </a:r>
          </a:p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6429368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915400" cy="62484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Reasons for which petroleum is the chosen fuel for transportation in the U.S. include</a:t>
            </a:r>
          </a:p>
          <a:p>
            <a:pPr marL="685800" indent="-68580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I. Its energy value per unit volume</a:t>
            </a:r>
          </a:p>
          <a:p>
            <a:pPr marL="685800" indent="-68580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II. Its ability to quickly start or stop providing energy</a:t>
            </a:r>
          </a:p>
          <a:p>
            <a:pPr marL="685800" indent="-68580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III. Its low amount of pollution produced per Joule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I only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II only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D. I and II only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III only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I, II, and III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6429368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largest dam in the world, ____ , can generate almost 85,000,000,000 kWh of electricity per year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The U.S.’s Hoover Dam  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China’s Three Gorges Dam  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Brazil's and Paraguay's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Itaipu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Dam  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England’s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Cragside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Dam  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Venezuela’s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Guri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Dam</a:t>
            </a:r>
          </a:p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419" y="6477000"/>
            <a:ext cx="2591162" cy="47632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Fish ladders help to mitigate the environmental problems caused by</a:t>
            </a:r>
          </a:p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tidal power   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water impoundment systems   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run-of-the-river systems   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photovoltaic solar cells   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hydrogen fuel cells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419" y="6429368"/>
            <a:ext cx="2591162" cy="47632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On a worldwide basis the fastest growing renewable source for generating electricity is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geothermal   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B. hydroelectric   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C. solar   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D. biomass   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E. wind</a:t>
            </a:r>
          </a:p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6470780"/>
            <a:ext cx="2591162" cy="47632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Which country's percentage of electricity from wind power is the highest?</a:t>
            </a:r>
          </a:p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Brazil   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Russia   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United States   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Denmark   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India</a:t>
            </a:r>
          </a:p>
          <a:p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419" y="6429368"/>
            <a:ext cx="2591162" cy="47632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bell-shaped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curve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 originally drawn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Shell Oil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Company geophysicist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representing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global oil production is known as the _____ Curve.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Hubbert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Peak Oil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Shell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Production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Allen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1175" y="3505201"/>
            <a:ext cx="62128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596" y="6477000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51237" y="0"/>
            <a:ext cx="5592763" cy="39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region of the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US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that has the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highest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solar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radiation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day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the upper Midwest  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the desert southwest  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the temperate grasslands  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the coastal plains  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the deciduous forest region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1237" y="6429368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Windows designed to capture solar energy in the United States face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north.  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east.  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south.  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west.  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north-east.</a:t>
            </a:r>
          </a:p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58" name="Picture 2" descr="If you have a disability and need assistance reading this image, please email the Webmaster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8040" y="1905000"/>
            <a:ext cx="5865960" cy="3886200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6429368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percent of the US energy needs are served by nonrenewable energy sources?</a:t>
            </a:r>
          </a:p>
          <a:p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7%   B. 60%   C. 84%   D. 93%   E. 99%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1" y="2507496"/>
            <a:ext cx="8229600" cy="435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8315" y="6643684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When supplies of a particular energy type are finite, it is known as a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renewable resource  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potentially renewable resource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nonrenewable resource  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nondepletable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resource  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perpetual resource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419" y="6508102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Which of the following is considered to be a subsistence energy source?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coal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II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charcoal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III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wood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I only  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III only  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D. II and III only 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I and III only  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I, II, and III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6429368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Which of the following represents the correct sequence of energy resource use as the United States progressed from the late 1800s to the 1950s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 wood, coal, oil, natural gas, hydroelectric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coal, hydroelectric, natural gas, oil, wood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wood, oil, natural gas, hydroelectric, coal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coal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oil,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wood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natural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gas, hydroelectric 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coal, wood, hydroelectric, natural gas, oil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6406041"/>
            <a:ext cx="2591162" cy="4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821</Words>
  <Application>Microsoft Office PowerPoint</Application>
  <PresentationFormat>On-screen Show (4:3)</PresentationFormat>
  <Paragraphs>296</Paragraphs>
  <Slides>34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Office Theme</vt:lpstr>
      <vt:lpstr>Geology  and  Energy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Geology and Energy Review</dc:title>
  <dc:creator>Ewoldsen</dc:creator>
  <cp:lastModifiedBy>Mark Ewoldsen</cp:lastModifiedBy>
  <cp:revision>15</cp:revision>
  <cp:lastPrinted>2016-03-15T14:17:14Z</cp:lastPrinted>
  <dcterms:created xsi:type="dcterms:W3CDTF">2014-03-07T00:00:37Z</dcterms:created>
  <dcterms:modified xsi:type="dcterms:W3CDTF">2016-03-15T20:40:04Z</dcterms:modified>
</cp:coreProperties>
</file>