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Lst>
  <p:notesMasterIdLst>
    <p:notesMasterId r:id="rId5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6"/>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87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23696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36" name="Shape 13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
        <p:nvSpPr>
          <p:cNvPr id="137" name="Shape 137"/>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06" name="Shape 20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dirty="0" smtClean="0"/>
              <a:t>A</a:t>
            </a:r>
            <a:endParaRPr lang="en-US" sz="1800" b="1" i="0" u="none" strike="noStrike" cap="none" dirty="0"/>
          </a:p>
        </p:txBody>
      </p:sp>
      <p:sp>
        <p:nvSpPr>
          <p:cNvPr id="207" name="Shape 207"/>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10</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endParaRPr dirty="0"/>
          </a:p>
        </p:txBody>
      </p:sp>
      <p:sp>
        <p:nvSpPr>
          <p:cNvPr id="213" name="Shape 21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19" name="Shape 21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T = 1.6 s</a:t>
            </a:r>
            <a:endParaRPr lang="en-US" sz="1800" b="0" i="0" u="none" strike="noStrike" cap="none" dirty="0"/>
          </a:p>
        </p:txBody>
      </p:sp>
      <p:sp>
        <p:nvSpPr>
          <p:cNvPr id="220" name="Shape 220"/>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12</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28" name="Shape 22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dirty="0" smtClean="0"/>
              <a:t>D</a:t>
            </a:r>
            <a:endParaRPr lang="en-US" sz="1800" b="1" i="0" u="none" strike="noStrike" cap="none" dirty="0"/>
          </a:p>
        </p:txBody>
      </p:sp>
      <p:sp>
        <p:nvSpPr>
          <p:cNvPr id="229" name="Shape 229"/>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13</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36" name="Shape 23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C</a:t>
            </a:r>
            <a:endParaRPr lang="en-US" sz="1800" b="0" i="0" u="none" strike="noStrike" cap="none" baseline="30000" dirty="0"/>
          </a:p>
        </p:txBody>
      </p:sp>
      <p:sp>
        <p:nvSpPr>
          <p:cNvPr id="237" name="Shape 237"/>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14</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80</a:t>
            </a:r>
            <a:r>
              <a:rPr lang="en-US" baseline="0" dirty="0" smtClean="0"/>
              <a:t> cycles</a:t>
            </a:r>
            <a:endParaRPr dirty="0"/>
          </a:p>
        </p:txBody>
      </p:sp>
      <p:sp>
        <p:nvSpPr>
          <p:cNvPr id="244" name="Shape 24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8 cycles/second</a:t>
            </a:r>
            <a:r>
              <a:rPr lang="en-US" baseline="0" dirty="0" smtClean="0"/>
              <a:t> = 8 Hz</a:t>
            </a:r>
            <a:endParaRPr dirty="0"/>
          </a:p>
        </p:txBody>
      </p:sp>
      <p:sp>
        <p:nvSpPr>
          <p:cNvPr id="250" name="Shape 25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err="1" smtClean="0"/>
              <a:t>V</a:t>
            </a:r>
            <a:r>
              <a:rPr lang="en-US" baseline="-25000" dirty="0" err="1" smtClean="0"/>
              <a:t>tan</a:t>
            </a:r>
            <a:r>
              <a:rPr lang="en-US" dirty="0" smtClean="0"/>
              <a:t> = 20 m/s</a:t>
            </a:r>
            <a:endParaRPr dirty="0"/>
          </a:p>
        </p:txBody>
      </p:sp>
      <p:sp>
        <p:nvSpPr>
          <p:cNvPr id="256" name="Shape 2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r>
              <a:rPr lang="en-US" baseline="-25000" dirty="0" smtClean="0"/>
              <a:t>c</a:t>
            </a:r>
            <a:r>
              <a:rPr lang="en-US" dirty="0" smtClean="0"/>
              <a:t> = 1005 m/s</a:t>
            </a:r>
            <a:r>
              <a:rPr lang="en-US" baseline="30000" dirty="0" smtClean="0"/>
              <a:t>2</a:t>
            </a:r>
            <a:endParaRPr baseline="30000" dirty="0"/>
          </a:p>
        </p:txBody>
      </p:sp>
      <p:sp>
        <p:nvSpPr>
          <p:cNvPr id="262" name="Shape 26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f</a:t>
            </a:r>
            <a:r>
              <a:rPr lang="en-US" baseline="0" dirty="0" smtClean="0"/>
              <a:t> = 1.5 cycles/second = 1.5 Hz</a:t>
            </a:r>
            <a:endParaRPr dirty="0"/>
          </a:p>
        </p:txBody>
      </p:sp>
      <p:sp>
        <p:nvSpPr>
          <p:cNvPr id="268" name="Shape 26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42" name="Shape 14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B</a:t>
            </a:r>
            <a:endParaRPr lang="en-US" sz="1800" b="0" i="0" u="none" strike="noStrike" cap="none" dirty="0"/>
          </a:p>
        </p:txBody>
      </p:sp>
      <p:sp>
        <p:nvSpPr>
          <p:cNvPr id="143" name="Shape 143"/>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T = 0.67 sec.</a:t>
            </a:r>
            <a:endParaRPr dirty="0"/>
          </a:p>
        </p:txBody>
      </p:sp>
      <p:sp>
        <p:nvSpPr>
          <p:cNvPr id="275" name="Shape 27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err="1" smtClean="0"/>
              <a:t>v</a:t>
            </a:r>
            <a:r>
              <a:rPr lang="en-US" baseline="-25000" dirty="0" err="1" smtClean="0"/>
              <a:t>tan</a:t>
            </a:r>
            <a:r>
              <a:rPr lang="en-US" dirty="0" smtClean="0"/>
              <a:t> = 9.4 m/s</a:t>
            </a:r>
            <a:endParaRPr dirty="0"/>
          </a:p>
        </p:txBody>
      </p:sp>
      <p:sp>
        <p:nvSpPr>
          <p:cNvPr id="282" name="Shape 28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r>
              <a:rPr lang="en-US" baseline="-25000" dirty="0" smtClean="0"/>
              <a:t>c</a:t>
            </a:r>
            <a:r>
              <a:rPr lang="en-US" dirty="0" smtClean="0"/>
              <a:t> = 88.4 m/s</a:t>
            </a:r>
            <a:r>
              <a:rPr lang="en-US" baseline="30000" dirty="0" smtClean="0"/>
              <a:t>2</a:t>
            </a:r>
            <a:endParaRPr baseline="30000" dirty="0"/>
          </a:p>
        </p:txBody>
      </p:sp>
      <p:sp>
        <p:nvSpPr>
          <p:cNvPr id="289" name="Shape 28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F = 2.5 N</a:t>
            </a:r>
            <a:endParaRPr dirty="0"/>
          </a:p>
        </p:txBody>
      </p:sp>
      <p:sp>
        <p:nvSpPr>
          <p:cNvPr id="296" name="Shape 29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r>
              <a:rPr lang="en-US" baseline="-25000" dirty="0" smtClean="0"/>
              <a:t>c</a:t>
            </a:r>
            <a:r>
              <a:rPr lang="en-US" dirty="0" smtClean="0"/>
              <a:t> = 64 m/s</a:t>
            </a:r>
            <a:r>
              <a:rPr lang="en-US" baseline="30000" dirty="0" smtClean="0"/>
              <a:t>2</a:t>
            </a:r>
            <a:endParaRPr baseline="30000" dirty="0"/>
          </a:p>
        </p:txBody>
      </p:sp>
      <p:sp>
        <p:nvSpPr>
          <p:cNvPr id="303" name="Shape 30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F = 32 N</a:t>
            </a:r>
            <a:endParaRPr dirty="0"/>
          </a:p>
        </p:txBody>
      </p:sp>
      <p:sp>
        <p:nvSpPr>
          <p:cNvPr id="309" name="Shape 30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f = 2.5 cycles/second or 2.5 Hz</a:t>
            </a:r>
            <a:endParaRPr dirty="0"/>
          </a:p>
        </p:txBody>
      </p:sp>
      <p:sp>
        <p:nvSpPr>
          <p:cNvPr id="315" name="Shape 31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T = 0.39 sec.</a:t>
            </a:r>
            <a:endParaRPr dirty="0"/>
          </a:p>
        </p:txBody>
      </p:sp>
      <p:sp>
        <p:nvSpPr>
          <p:cNvPr id="321" name="Shape 32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r>
              <a:rPr lang="en-US" baseline="-25000" dirty="0" smtClean="0"/>
              <a:t>c</a:t>
            </a:r>
            <a:r>
              <a:rPr lang="en-US" dirty="0" smtClean="0"/>
              <a:t> = 8 m/s</a:t>
            </a:r>
            <a:r>
              <a:rPr lang="en-US" baseline="30000" dirty="0" smtClean="0"/>
              <a:t>2</a:t>
            </a:r>
            <a:endParaRPr baseline="30000" dirty="0"/>
          </a:p>
        </p:txBody>
      </p:sp>
      <p:sp>
        <p:nvSpPr>
          <p:cNvPr id="327" name="Shape 32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err="1" smtClean="0"/>
              <a:t>v</a:t>
            </a:r>
            <a:r>
              <a:rPr lang="en-US" baseline="-25000" dirty="0" err="1" smtClean="0"/>
              <a:t>tan</a:t>
            </a:r>
            <a:r>
              <a:rPr lang="en-US" dirty="0" smtClean="0"/>
              <a:t> = 4 m/s</a:t>
            </a:r>
            <a:endParaRPr dirty="0"/>
          </a:p>
        </p:txBody>
      </p:sp>
      <p:sp>
        <p:nvSpPr>
          <p:cNvPr id="333" name="Shape 33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a:t>
            </a:r>
            <a:endParaRPr dirty="0"/>
          </a:p>
        </p:txBody>
      </p:sp>
      <p:sp>
        <p:nvSpPr>
          <p:cNvPr id="150" name="Shape 15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39" name="Shape 33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T</a:t>
            </a:r>
            <a:r>
              <a:rPr lang="en-US" sz="1800" b="0" i="0" u="none" strike="noStrike" cap="none" baseline="0" dirty="0" smtClean="0"/>
              <a:t> = 3.14 sec.</a:t>
            </a:r>
            <a:endParaRPr lang="en-US" sz="1800" b="0" i="0" u="none" strike="noStrike" cap="none" dirty="0"/>
          </a:p>
        </p:txBody>
      </p:sp>
      <p:sp>
        <p:nvSpPr>
          <p:cNvPr id="340" name="Shape 340"/>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30</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46" name="Shape 34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f = 0.45 cycles/second = 0.45 Hz</a:t>
            </a:r>
            <a:endParaRPr lang="en-US" sz="1800" b="0" i="0" u="none" strike="noStrike" cap="none" dirty="0"/>
          </a:p>
        </p:txBody>
      </p:sp>
      <p:sp>
        <p:nvSpPr>
          <p:cNvPr id="347" name="Shape 347"/>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31</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54" name="Shape 35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a</a:t>
            </a:r>
            <a:r>
              <a:rPr lang="en-US" sz="1800" b="0" i="0" u="none" strike="noStrike" cap="none" baseline="-25000" dirty="0" smtClean="0"/>
              <a:t>c</a:t>
            </a:r>
            <a:r>
              <a:rPr lang="en-US" sz="1800" b="0" i="0" u="none" strike="noStrike" cap="none" dirty="0" smtClean="0"/>
              <a:t> = 5.7 m/s</a:t>
            </a:r>
            <a:r>
              <a:rPr lang="en-US" sz="1800" b="0" i="0" u="none" strike="noStrike" cap="none" baseline="30000" dirty="0" smtClean="0"/>
              <a:t>2</a:t>
            </a:r>
            <a:endParaRPr lang="en-US" sz="1800" b="0" i="0" u="none" strike="noStrike" cap="none" baseline="30000" dirty="0"/>
          </a:p>
        </p:txBody>
      </p:sp>
      <p:sp>
        <p:nvSpPr>
          <p:cNvPr id="355" name="Shape 355"/>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32</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62" name="Shape 362"/>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F = 28.6 N</a:t>
            </a:r>
            <a:endParaRPr lang="en-US" sz="1800" b="0" i="0" u="none" strike="noStrike" cap="none" dirty="0"/>
          </a:p>
        </p:txBody>
      </p:sp>
      <p:sp>
        <p:nvSpPr>
          <p:cNvPr id="363" name="Shape 363"/>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33</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B</a:t>
            </a:r>
            <a:endParaRPr dirty="0"/>
          </a:p>
        </p:txBody>
      </p:sp>
      <p:sp>
        <p:nvSpPr>
          <p:cNvPr id="370" name="Shape 3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77" name="Shape 37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a</a:t>
            </a:r>
            <a:r>
              <a:rPr lang="en-US" sz="1800" b="0" i="0" u="none" strike="noStrike" cap="none" baseline="0" dirty="0" smtClean="0"/>
              <a:t> = 3.2 m/s</a:t>
            </a:r>
            <a:r>
              <a:rPr lang="en-US" sz="1800" b="0" i="0" u="none" strike="noStrike" cap="none" baseline="30000" dirty="0" smtClean="0"/>
              <a:t>2</a:t>
            </a:r>
            <a:endParaRPr lang="en-US" sz="1800" b="0" i="0" u="none" strike="noStrike" cap="none" baseline="30000" dirty="0"/>
          </a:p>
        </p:txBody>
      </p:sp>
      <p:sp>
        <p:nvSpPr>
          <p:cNvPr id="378" name="Shape 378"/>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35</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85" name="Shape 38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F = 3888 N</a:t>
            </a:r>
            <a:endParaRPr lang="en-US" sz="1800" b="0" i="0" u="none" strike="noStrike" cap="none" dirty="0"/>
          </a:p>
        </p:txBody>
      </p:sp>
      <p:sp>
        <p:nvSpPr>
          <p:cNvPr id="386" name="Shape 386"/>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36</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93" name="Shape 39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f = 3.2 cycles/second</a:t>
            </a:r>
            <a:r>
              <a:rPr lang="en-US" sz="1800" b="0" i="0" u="none" strike="noStrike" cap="none" baseline="0" dirty="0" smtClean="0"/>
              <a:t> = 3.2 Hz</a:t>
            </a:r>
            <a:endParaRPr lang="en-US" sz="1800" b="0" i="0" u="none" strike="noStrike" cap="none" dirty="0"/>
          </a:p>
        </p:txBody>
      </p:sp>
      <p:sp>
        <p:nvSpPr>
          <p:cNvPr id="394" name="Shape 394"/>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37</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401" name="Shape 40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dirty="0" smtClean="0"/>
              <a:t>a</a:t>
            </a:r>
            <a:r>
              <a:rPr lang="en-US" sz="1800" b="1" i="0" u="none" strike="noStrike" cap="none" baseline="-25000" dirty="0" smtClean="0"/>
              <a:t>c</a:t>
            </a:r>
            <a:r>
              <a:rPr lang="en-US" sz="1800" b="1" i="0" u="none" strike="noStrike" cap="none" baseline="0" dirty="0" smtClean="0"/>
              <a:t> = 200 m/s</a:t>
            </a:r>
            <a:r>
              <a:rPr lang="en-US" sz="1800" b="1" i="0" u="none" strike="noStrike" cap="none" baseline="30000" dirty="0" smtClean="0"/>
              <a:t>2</a:t>
            </a:r>
            <a:endParaRPr lang="en-US" sz="1800" b="1" i="0" u="none" strike="noStrike" cap="none" baseline="30000" dirty="0"/>
          </a:p>
        </p:txBody>
      </p:sp>
      <p:sp>
        <p:nvSpPr>
          <p:cNvPr id="402" name="Shape 402"/>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38</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409" name="Shape 40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1" i="0" u="none" strike="noStrike" cap="none" dirty="0" smtClean="0"/>
              <a:t>F</a:t>
            </a:r>
            <a:r>
              <a:rPr lang="en-US" sz="1800" b="1" i="0" u="none" strike="noStrike" cap="none" baseline="-25000" dirty="0" smtClean="0"/>
              <a:t>c</a:t>
            </a:r>
            <a:r>
              <a:rPr lang="en-US" sz="1800" b="1" i="0" u="none" strike="noStrike" cap="none" dirty="0" smtClean="0"/>
              <a:t> = 20</a:t>
            </a:r>
            <a:r>
              <a:rPr lang="en-US" sz="1800" b="1" i="0" u="none" strike="noStrike" cap="none" baseline="0" dirty="0" smtClean="0"/>
              <a:t> N</a:t>
            </a:r>
            <a:endParaRPr lang="en-US" sz="1800" b="1" i="0" u="none" strike="noStrike" cap="none" dirty="0"/>
          </a:p>
        </p:txBody>
      </p:sp>
      <p:sp>
        <p:nvSpPr>
          <p:cNvPr id="410" name="Shape 410"/>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39</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57" name="Shape 15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C</a:t>
            </a:r>
          </a:p>
        </p:txBody>
      </p:sp>
      <p:sp>
        <p:nvSpPr>
          <p:cNvPr id="158" name="Shape 158"/>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65" name="Shape 16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A</a:t>
            </a:r>
            <a:endParaRPr lang="en-US" sz="1800" b="0" i="0" u="none" strike="noStrike" cap="none" dirty="0"/>
          </a:p>
        </p:txBody>
      </p:sp>
      <p:sp>
        <p:nvSpPr>
          <p:cNvPr id="166" name="Shape 166"/>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73" name="Shape 17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A</a:t>
            </a:r>
          </a:p>
        </p:txBody>
      </p:sp>
      <p:sp>
        <p:nvSpPr>
          <p:cNvPr id="174" name="Shape 174"/>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80" name="Shape 180"/>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C</a:t>
            </a:r>
            <a:endParaRPr lang="en-US" sz="1800" b="0" i="0" u="none" strike="noStrike" cap="none" dirty="0"/>
          </a:p>
        </p:txBody>
      </p:sp>
      <p:sp>
        <p:nvSpPr>
          <p:cNvPr id="181" name="Shape 181"/>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91" name="Shape 19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D</a:t>
            </a:r>
            <a:endParaRPr lang="en-US" sz="1800" b="0" i="0" u="none" strike="noStrike" cap="none" dirty="0"/>
          </a:p>
        </p:txBody>
      </p:sp>
      <p:sp>
        <p:nvSpPr>
          <p:cNvPr id="192" name="Shape 192"/>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8</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99" name="Shape 19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smtClean="0"/>
              <a:t>B</a:t>
            </a:r>
            <a:endParaRPr lang="en-US" sz="1800" b="0" i="0" u="none" strike="noStrike" cap="none" dirty="0"/>
          </a:p>
        </p:txBody>
      </p:sp>
      <p:sp>
        <p:nvSpPr>
          <p:cNvPr id="200" name="Shape 200"/>
          <p:cNvSpPr txBox="1"/>
          <p:nvPr/>
        </p:nvSpPr>
        <p:spPr>
          <a:xfrm>
            <a:off x="3884612" y="8685211"/>
            <a:ext cx="2971799" cy="458786"/>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9</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ts val="0"/>
              </a:spcBef>
              <a:spcAft>
                <a:spcPts val="0"/>
              </a:spcAft>
              <a:buNone/>
              <a:defRPr sz="60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spcAft>
                <a:spcPts val="0"/>
              </a:spcAft>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ctr"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rot="5400000">
            <a:off x="1553856" y="-1166994"/>
            <a:ext cx="6018701" cy="866921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None/>
              <a:defRPr sz="60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628650" y="365126"/>
            <a:ext cx="7886700" cy="1325562"/>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8650" y="365126"/>
            <a:ext cx="7886700" cy="1325562"/>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29841" y="365126"/>
            <a:ext cx="7886700" cy="1325562"/>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628650" y="365126"/>
            <a:ext cx="7886700" cy="1325562"/>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5"/>
        <p:cNvGrpSpPr/>
        <p:nvPr/>
      </p:nvGrpSpPr>
      <p:grpSpPr>
        <a:xfrm>
          <a:off x="0" y="0"/>
          <a:ext cx="0" cy="0"/>
          <a:chOff x="0" y="0"/>
          <a:chExt cx="0" cy="0"/>
        </a:xfrm>
      </p:grpSpPr>
      <p:sp>
        <p:nvSpPr>
          <p:cNvPr id="86" name="Shape 86"/>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None/>
              <a:defRPr sz="32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32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None/>
              <a:defRPr sz="3200" b="0" i="0" u="none" strike="noStrike" cap="none">
                <a:solidFill>
                  <a:schemeClr val="dk1"/>
                </a:solidFill>
                <a:latin typeface="Calibri"/>
                <a:ea typeface="Calibri"/>
                <a:cs typeface="Calibri"/>
                <a:sym typeface="Calibri"/>
              </a:defRPr>
            </a:lvl1pPr>
            <a:lvl2pPr marL="0" marR="0" lvl="1"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l" rtl="0">
              <a:lnSpc>
                <a:spcPct val="90000"/>
              </a:lnSpc>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8" name="Shape 108"/>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32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87311" y="125411"/>
            <a:ext cx="8869362" cy="6588124"/>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None/>
              <a:defRPr sz="4400" b="1" i="0" u="none" strike="noStrike" cap="none">
                <a:solidFill>
                  <a:schemeClr val="dk1"/>
                </a:solidFill>
                <a:latin typeface="Times New Roman"/>
                <a:ea typeface="Times New Roman"/>
                <a:cs typeface="Times New Roman"/>
                <a:sym typeface="Times New Roman"/>
              </a:defRPr>
            </a:lvl1pPr>
            <a:lvl2pPr marL="457200" marR="0" lvl="1" indent="0" algn="l" rtl="0">
              <a:lnSpc>
                <a:spcPct val="90000"/>
              </a:lnSpc>
              <a:spcBef>
                <a:spcPts val="500"/>
              </a:spcBef>
              <a:spcAft>
                <a:spcPts val="0"/>
              </a:spcAft>
              <a:buNone/>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None/>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dt" idx="10"/>
          </p:nvPr>
        </p:nvSpPr>
        <p:spPr>
          <a:xfrm>
            <a:off x="628650" y="6356350"/>
            <a:ext cx="2057400"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ftr" idx="11"/>
          </p:nvPr>
        </p:nvSpPr>
        <p:spPr>
          <a:xfrm>
            <a:off x="3028950" y="6356350"/>
            <a:ext cx="30860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6457950" y="6356350"/>
            <a:ext cx="2057400"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a:t>
            </a:fld>
            <a:endParaRPr lang="en-US"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3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3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3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3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5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685800" y="2249486"/>
            <a:ext cx="7772400" cy="23876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Times New Roman"/>
              <a:buNone/>
            </a:pPr>
            <a:r>
              <a:rPr lang="en-US" sz="8000" b="1" i="0" u="none" strike="noStrike" cap="none">
                <a:solidFill>
                  <a:schemeClr val="dk1"/>
                </a:solidFill>
                <a:latin typeface="Times New Roman"/>
                <a:ea typeface="Times New Roman"/>
                <a:cs typeface="Times New Roman"/>
                <a:sym typeface="Times New Roman"/>
              </a:rPr>
              <a:t>Circular Motion Review</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The magnitude of the centripetal acceleration of an object traveling in a horizontal, circular path will </a:t>
            </a:r>
            <a:r>
              <a:rPr lang="en-US" sz="4000" b="1" i="1" u="none" strike="noStrike" cap="none">
                <a:solidFill>
                  <a:schemeClr val="dk1"/>
                </a:solidFill>
                <a:latin typeface="Times New Roman"/>
                <a:ea typeface="Times New Roman"/>
                <a:cs typeface="Times New Roman"/>
                <a:sym typeface="Times New Roman"/>
              </a:rPr>
              <a:t>decrease </a:t>
            </a:r>
            <a:r>
              <a:rPr lang="en-US" sz="4000" b="1" i="0" u="none" strike="noStrike" cap="none">
                <a:solidFill>
                  <a:schemeClr val="dk1"/>
                </a:solidFill>
                <a:latin typeface="Times New Roman"/>
                <a:ea typeface="Times New Roman"/>
                <a:cs typeface="Times New Roman"/>
                <a:sym typeface="Times New Roman"/>
              </a:rPr>
              <a:t>if the</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radius of the path is increased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mass of the object is increased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direction of motion of the object is reversed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speed of the object is increased</a:t>
            </a:r>
          </a:p>
        </p:txBody>
      </p:sp>
      <p:pic>
        <p:nvPicPr>
          <p:cNvPr id="210" name="Shape 210"/>
          <p:cNvPicPr preferRelativeResize="0"/>
          <p:nvPr/>
        </p:nvPicPr>
        <p:blipFill rotWithShape="1">
          <a:blip r:embed="rId3">
            <a:alphaModFix/>
          </a:blip>
          <a:srcRect/>
          <a:stretch/>
        </p:blipFill>
        <p:spPr>
          <a:xfrm>
            <a:off x="2844800" y="6492875"/>
            <a:ext cx="2590800" cy="4762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The magnitude of the centripetal force acting on an object traveling in a horizontal, circular path will </a:t>
            </a:r>
            <a:r>
              <a:rPr lang="en-US" sz="4000" b="1" i="1" u="none" strike="noStrike" cap="none">
                <a:solidFill>
                  <a:schemeClr val="dk1"/>
                </a:solidFill>
                <a:latin typeface="Times New Roman"/>
                <a:ea typeface="Times New Roman"/>
                <a:cs typeface="Times New Roman"/>
                <a:sym typeface="Times New Roman"/>
              </a:rPr>
              <a:t>decrease </a:t>
            </a:r>
            <a:r>
              <a:rPr lang="en-US" sz="4000" b="1" i="0" u="none" strike="noStrike" cap="none">
                <a:solidFill>
                  <a:schemeClr val="dk1"/>
                </a:solidFill>
                <a:latin typeface="Times New Roman"/>
                <a:ea typeface="Times New Roman"/>
                <a:cs typeface="Times New Roman"/>
                <a:sym typeface="Times New Roman"/>
              </a:rPr>
              <a:t>if the</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radius of the path is increased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mass of the object is increased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direction of motion of the object is reversed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speed of the object is increased</a:t>
            </a:r>
          </a:p>
        </p:txBody>
      </p:sp>
      <p:pic>
        <p:nvPicPr>
          <p:cNvPr id="216" name="Shape 216"/>
          <p:cNvPicPr preferRelativeResize="0"/>
          <p:nvPr/>
        </p:nvPicPr>
        <p:blipFill rotWithShape="1">
          <a:blip r:embed="rId3">
            <a:alphaModFix/>
          </a:blip>
          <a:srcRect/>
          <a:stretch/>
        </p:blipFill>
        <p:spPr>
          <a:xfrm>
            <a:off x="3103561" y="6492875"/>
            <a:ext cx="2590800" cy="4762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The pendulum is timed at five positions, </a:t>
            </a:r>
            <a:r>
              <a:rPr lang="en-US" sz="4000" b="1" i="1" u="none" strike="noStrike" cap="none">
                <a:solidFill>
                  <a:schemeClr val="dk1"/>
                </a:solidFill>
                <a:latin typeface="Times New Roman"/>
                <a:ea typeface="Times New Roman"/>
                <a:cs typeface="Times New Roman"/>
                <a:sym typeface="Times New Roman"/>
              </a:rPr>
              <a:t>A</a:t>
            </a:r>
            <a:r>
              <a:rPr lang="en-US" sz="4000" b="1" i="0" u="none" strike="noStrike" cap="none">
                <a:solidFill>
                  <a:schemeClr val="dk1"/>
                </a:solidFill>
                <a:latin typeface="Times New Roman"/>
                <a:ea typeface="Times New Roman"/>
                <a:cs typeface="Times New Roman"/>
                <a:sym typeface="Times New Roman"/>
              </a:rPr>
              <a:t> through </a:t>
            </a:r>
            <a:r>
              <a:rPr lang="en-US" sz="4000" b="1" i="1" u="none" strike="noStrike" cap="none">
                <a:solidFill>
                  <a:schemeClr val="dk1"/>
                </a:solidFill>
                <a:latin typeface="Times New Roman"/>
                <a:ea typeface="Times New Roman"/>
                <a:cs typeface="Times New Roman"/>
                <a:sym typeface="Times New Roman"/>
              </a:rPr>
              <a:t>E</a:t>
            </a:r>
            <a:r>
              <a:rPr lang="en-US" sz="4000" b="1" i="0" u="none" strike="noStrike" cap="none">
                <a:solidFill>
                  <a:schemeClr val="dk1"/>
                </a:solidFill>
                <a:latin typeface="Times New Roman"/>
                <a:ea typeface="Times New Roman"/>
                <a:cs typeface="Times New Roman"/>
                <a:sym typeface="Times New Roman"/>
              </a:rPr>
              <a:t>. Based on the information in the diagram and the data table, determine the period of the pendulum.</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p:txBody>
      </p:sp>
      <p:pic>
        <p:nvPicPr>
          <p:cNvPr id="223" name="Shape 223"/>
          <p:cNvPicPr preferRelativeResize="0"/>
          <p:nvPr/>
        </p:nvPicPr>
        <p:blipFill rotWithShape="1">
          <a:blip r:embed="rId3">
            <a:alphaModFix/>
          </a:blip>
          <a:srcRect/>
          <a:stretch/>
        </p:blipFill>
        <p:spPr>
          <a:xfrm>
            <a:off x="285750" y="3098800"/>
            <a:ext cx="4689475" cy="2646362"/>
          </a:xfrm>
          <a:prstGeom prst="rect">
            <a:avLst/>
          </a:prstGeom>
          <a:noFill/>
          <a:ln>
            <a:noFill/>
          </a:ln>
        </p:spPr>
      </p:pic>
      <p:pic>
        <p:nvPicPr>
          <p:cNvPr id="224" name="Shape 224"/>
          <p:cNvPicPr preferRelativeResize="0"/>
          <p:nvPr/>
        </p:nvPicPr>
        <p:blipFill rotWithShape="1">
          <a:blip r:embed="rId4">
            <a:alphaModFix/>
          </a:blip>
          <a:srcRect/>
          <a:stretch/>
        </p:blipFill>
        <p:spPr>
          <a:xfrm>
            <a:off x="5199062" y="2605086"/>
            <a:ext cx="3567111" cy="3092450"/>
          </a:xfrm>
          <a:prstGeom prst="rect">
            <a:avLst/>
          </a:prstGeom>
          <a:noFill/>
          <a:ln>
            <a:noFill/>
          </a:ln>
        </p:spPr>
      </p:pic>
      <p:pic>
        <p:nvPicPr>
          <p:cNvPr id="225" name="Shape 225"/>
          <p:cNvPicPr preferRelativeResize="0"/>
          <p:nvPr/>
        </p:nvPicPr>
        <p:blipFill rotWithShape="1">
          <a:blip r:embed="rId5">
            <a:alphaModFix/>
          </a:blip>
          <a:srcRect/>
          <a:stretch/>
        </p:blipFill>
        <p:spPr>
          <a:xfrm>
            <a:off x="2151061" y="6372225"/>
            <a:ext cx="3048000" cy="4762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Shape 231"/>
          <p:cNvPicPr preferRelativeResize="0"/>
          <p:nvPr/>
        </p:nvPicPr>
        <p:blipFill rotWithShape="1">
          <a:blip r:embed="rId3">
            <a:alphaModFix/>
          </a:blip>
          <a:srcRect/>
          <a:stretch/>
        </p:blipFill>
        <p:spPr>
          <a:xfrm>
            <a:off x="4449762" y="2362200"/>
            <a:ext cx="4694236" cy="4495800"/>
          </a:xfrm>
          <a:prstGeom prst="rect">
            <a:avLst/>
          </a:prstGeom>
          <a:noFill/>
          <a:ln>
            <a:noFill/>
          </a:ln>
        </p:spPr>
      </p:pic>
      <p:sp>
        <p:nvSpPr>
          <p:cNvPr id="232" name="Shape 23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mass, </a:t>
            </a:r>
            <a:r>
              <a:rPr lang="en-US" sz="4000" b="1" i="1" u="none" strike="noStrike" cap="none">
                <a:solidFill>
                  <a:schemeClr val="dk1"/>
                </a:solidFill>
                <a:latin typeface="Times New Roman"/>
                <a:ea typeface="Times New Roman"/>
                <a:cs typeface="Times New Roman"/>
                <a:sym typeface="Times New Roman"/>
              </a:rPr>
              <a:t>m</a:t>
            </a:r>
            <a:r>
              <a:rPr lang="en-US" sz="4000" b="1" i="0" u="none" strike="noStrike" cap="none">
                <a:solidFill>
                  <a:schemeClr val="dk1"/>
                </a:solidFill>
                <a:latin typeface="Times New Roman"/>
                <a:ea typeface="Times New Roman"/>
                <a:cs typeface="Times New Roman"/>
                <a:sym typeface="Times New Roman"/>
              </a:rPr>
              <a:t>, is being swung clockwise at constant speed in a horizontal circle.  If the rope holding the mass is released at the instant shown, the mass will hit point</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a:t>
            </a:r>
            <a:r>
              <a:rPr lang="en-US" sz="4000" b="1" i="1" u="none" strike="noStrike" cap="none">
                <a:solidFill>
                  <a:schemeClr val="dk1"/>
                </a:solidFill>
                <a:latin typeface="Times New Roman"/>
                <a:ea typeface="Times New Roman"/>
                <a:cs typeface="Times New Roman"/>
                <a:sym typeface="Times New Roman"/>
              </a:rPr>
              <a:t>A</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a:t>
            </a:r>
            <a:r>
              <a:rPr lang="en-US" sz="4000" b="1" i="1" u="none" strike="noStrike" cap="none">
                <a:solidFill>
                  <a:schemeClr val="dk1"/>
                </a:solidFill>
                <a:latin typeface="Times New Roman"/>
                <a:ea typeface="Times New Roman"/>
                <a:cs typeface="Times New Roman"/>
                <a:sym typeface="Times New Roman"/>
              </a:rPr>
              <a:t>B</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a:t>
            </a:r>
            <a:r>
              <a:rPr lang="en-US" sz="4000" b="1" i="1" u="none" strike="noStrike" cap="none">
                <a:solidFill>
                  <a:schemeClr val="dk1"/>
                </a:solidFill>
                <a:latin typeface="Times New Roman"/>
                <a:ea typeface="Times New Roman"/>
                <a:cs typeface="Times New Roman"/>
                <a:sym typeface="Times New Roman"/>
              </a:rPr>
              <a:t>C</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a:t>
            </a:r>
            <a:r>
              <a:rPr lang="en-US" sz="4000" b="1" i="1" u="none" strike="noStrike" cap="none">
                <a:solidFill>
                  <a:schemeClr val="dk1"/>
                </a:solidFill>
                <a:latin typeface="Times New Roman"/>
                <a:ea typeface="Times New Roman"/>
                <a:cs typeface="Times New Roman"/>
                <a:sym typeface="Times New Roman"/>
              </a:rPr>
              <a:t>D</a:t>
            </a:r>
          </a:p>
        </p:txBody>
      </p:sp>
      <p:pic>
        <p:nvPicPr>
          <p:cNvPr id="233" name="Shape 233"/>
          <p:cNvPicPr preferRelativeResize="0"/>
          <p:nvPr/>
        </p:nvPicPr>
        <p:blipFill rotWithShape="1">
          <a:blip r:embed="rId4">
            <a:alphaModFix/>
          </a:blip>
          <a:srcRect/>
          <a:stretch/>
        </p:blipFill>
        <p:spPr>
          <a:xfrm>
            <a:off x="2673350" y="6616700"/>
            <a:ext cx="2590800" cy="47625"/>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pic>
        <p:nvPicPr>
          <p:cNvPr id="239" name="Shape 239"/>
          <p:cNvPicPr preferRelativeResize="0"/>
          <p:nvPr/>
        </p:nvPicPr>
        <p:blipFill rotWithShape="1">
          <a:blip r:embed="rId3">
            <a:alphaModFix/>
          </a:blip>
          <a:srcRect/>
          <a:stretch/>
        </p:blipFill>
        <p:spPr>
          <a:xfrm>
            <a:off x="4449762" y="2362200"/>
            <a:ext cx="4694236" cy="4495800"/>
          </a:xfrm>
          <a:prstGeom prst="rect">
            <a:avLst/>
          </a:prstGeom>
          <a:noFill/>
          <a:ln>
            <a:noFill/>
          </a:ln>
        </p:spPr>
      </p:pic>
      <p:sp>
        <p:nvSpPr>
          <p:cNvPr id="240" name="Shape 240"/>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mass, </a:t>
            </a:r>
            <a:r>
              <a:rPr lang="en-US" sz="4000" b="1" i="1" u="none" strike="noStrike" cap="none">
                <a:solidFill>
                  <a:schemeClr val="dk1"/>
                </a:solidFill>
                <a:latin typeface="Times New Roman"/>
                <a:ea typeface="Times New Roman"/>
                <a:cs typeface="Times New Roman"/>
                <a:sym typeface="Times New Roman"/>
              </a:rPr>
              <a:t>m</a:t>
            </a:r>
            <a:r>
              <a:rPr lang="en-US" sz="4000" b="1" i="0" u="none" strike="noStrike" cap="none">
                <a:solidFill>
                  <a:schemeClr val="dk1"/>
                </a:solidFill>
                <a:latin typeface="Times New Roman"/>
                <a:ea typeface="Times New Roman"/>
                <a:cs typeface="Times New Roman"/>
                <a:sym typeface="Times New Roman"/>
              </a:rPr>
              <a:t>, is being swung clockwise at constant speed in a horizontal circle.  At the instant shown, the centripetal force acting on mass </a:t>
            </a:r>
            <a:r>
              <a:rPr lang="en-US" sz="4000" b="1" i="1" u="none" strike="noStrike" cap="none">
                <a:solidFill>
                  <a:schemeClr val="dk1"/>
                </a:solidFill>
                <a:latin typeface="Times New Roman"/>
                <a:ea typeface="Times New Roman"/>
                <a:cs typeface="Times New Roman"/>
                <a:sym typeface="Times New Roman"/>
              </a:rPr>
              <a:t>m </a:t>
            </a:r>
            <a:r>
              <a:rPr lang="en-US" sz="4000" b="1" i="0" u="none" strike="noStrike" cap="none">
                <a:solidFill>
                  <a:schemeClr val="dk1"/>
                </a:solidFill>
                <a:latin typeface="Times New Roman"/>
                <a:ea typeface="Times New Roman"/>
                <a:cs typeface="Times New Roman"/>
                <a:sym typeface="Times New Roman"/>
              </a:rPr>
              <a:t>is directed toward point</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a:t>
            </a:r>
            <a:r>
              <a:rPr lang="en-US" sz="4000" b="1" i="1" u="none" strike="noStrike" cap="none">
                <a:solidFill>
                  <a:schemeClr val="dk1"/>
                </a:solidFill>
                <a:latin typeface="Times New Roman"/>
                <a:ea typeface="Times New Roman"/>
                <a:cs typeface="Times New Roman"/>
                <a:sym typeface="Times New Roman"/>
              </a:rPr>
              <a:t>A</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a:t>
            </a:r>
            <a:r>
              <a:rPr lang="en-US" sz="4000" b="1" i="1" u="none" strike="noStrike" cap="none">
                <a:solidFill>
                  <a:schemeClr val="dk1"/>
                </a:solidFill>
                <a:latin typeface="Times New Roman"/>
                <a:ea typeface="Times New Roman"/>
                <a:cs typeface="Times New Roman"/>
                <a:sym typeface="Times New Roman"/>
              </a:rPr>
              <a:t>B</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a:t>
            </a:r>
            <a:r>
              <a:rPr lang="en-US" sz="4000" b="1" i="1" u="none" strike="noStrike" cap="none">
                <a:solidFill>
                  <a:schemeClr val="dk1"/>
                </a:solidFill>
                <a:latin typeface="Times New Roman"/>
                <a:ea typeface="Times New Roman"/>
                <a:cs typeface="Times New Roman"/>
                <a:sym typeface="Times New Roman"/>
              </a:rPr>
              <a:t>C</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a:t>
            </a:r>
            <a:r>
              <a:rPr lang="en-US" sz="4000" b="1" i="1" u="none" strike="noStrike" cap="none">
                <a:solidFill>
                  <a:schemeClr val="dk1"/>
                </a:solidFill>
                <a:latin typeface="Times New Roman"/>
                <a:ea typeface="Times New Roman"/>
                <a:cs typeface="Times New Roman"/>
                <a:sym typeface="Times New Roman"/>
              </a:rPr>
              <a:t>D</a:t>
            </a:r>
          </a:p>
        </p:txBody>
      </p:sp>
      <p:pic>
        <p:nvPicPr>
          <p:cNvPr id="241" name="Shape 241"/>
          <p:cNvPicPr preferRelativeResize="0"/>
          <p:nvPr/>
        </p:nvPicPr>
        <p:blipFill rotWithShape="1">
          <a:blip r:embed="rId4">
            <a:alphaModFix/>
          </a:blip>
          <a:srcRect/>
          <a:stretch/>
        </p:blipFill>
        <p:spPr>
          <a:xfrm>
            <a:off x="2413000" y="6492875"/>
            <a:ext cx="2592387" cy="4762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bicyclist travels 200. meters in 10 seconds. If the radius of the tire is 0.398 meters, how many times does it rotate in that distance?</a:t>
            </a:r>
          </a:p>
        </p:txBody>
      </p:sp>
      <p:pic>
        <p:nvPicPr>
          <p:cNvPr id="247" name="Shape 247"/>
          <p:cNvPicPr preferRelativeResize="0"/>
          <p:nvPr/>
        </p:nvPicPr>
        <p:blipFill rotWithShape="1">
          <a:blip r:embed="rId3">
            <a:alphaModFix/>
          </a:blip>
          <a:srcRect/>
          <a:stretch/>
        </p:blipFill>
        <p:spPr>
          <a:xfrm>
            <a:off x="2892425" y="6616700"/>
            <a:ext cx="3048000" cy="47625"/>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bicyclist travels 200. meters in 10 seconds. If the radius of the tire is 0.398 meters, how many times does the tire rotate per second?</a:t>
            </a:r>
          </a:p>
        </p:txBody>
      </p:sp>
      <p:pic>
        <p:nvPicPr>
          <p:cNvPr id="253" name="Shape 253"/>
          <p:cNvPicPr preferRelativeResize="0"/>
          <p:nvPr/>
        </p:nvPicPr>
        <p:blipFill rotWithShape="1">
          <a:blip r:embed="rId3">
            <a:alphaModFix/>
          </a:blip>
          <a:srcRect/>
          <a:stretch/>
        </p:blipFill>
        <p:spPr>
          <a:xfrm>
            <a:off x="2857500" y="6475412"/>
            <a:ext cx="3049586" cy="47625"/>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bicyclist travels 200. meters in 10 seconds. If the radius of the tire is 0.398 meters, what is the tangential speed in m/s?</a:t>
            </a:r>
          </a:p>
        </p:txBody>
      </p:sp>
      <p:pic>
        <p:nvPicPr>
          <p:cNvPr id="259" name="Shape 259"/>
          <p:cNvPicPr preferRelativeResize="0"/>
          <p:nvPr/>
        </p:nvPicPr>
        <p:blipFill rotWithShape="1">
          <a:blip r:embed="rId3">
            <a:alphaModFix/>
          </a:blip>
          <a:srcRect/>
          <a:stretch/>
        </p:blipFill>
        <p:spPr>
          <a:xfrm>
            <a:off x="3021011" y="6389687"/>
            <a:ext cx="3049586" cy="4762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bicyclist travels 200. meters in 10 seconds. If the radius of the tire is 0.398 meters, what is the centripetal acceleration?</a:t>
            </a:r>
          </a:p>
        </p:txBody>
      </p:sp>
      <p:pic>
        <p:nvPicPr>
          <p:cNvPr id="265" name="Shape 265"/>
          <p:cNvPicPr preferRelativeResize="0"/>
          <p:nvPr/>
        </p:nvPicPr>
        <p:blipFill rotWithShape="1">
          <a:blip r:embed="rId3">
            <a:alphaModFix/>
          </a:blip>
          <a:srcRect/>
          <a:stretch/>
        </p:blipFill>
        <p:spPr>
          <a:xfrm>
            <a:off x="3021011" y="6616700"/>
            <a:ext cx="3049586" cy="47625"/>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70" name="Shape 270"/>
          <p:cNvPicPr preferRelativeResize="0"/>
          <p:nvPr/>
        </p:nvPicPr>
        <p:blipFill rotWithShape="1">
          <a:blip r:embed="rId3">
            <a:alphaModFix/>
          </a:blip>
          <a:srcRect/>
          <a:stretch/>
        </p:blipFill>
        <p:spPr>
          <a:xfrm>
            <a:off x="5365750" y="4084637"/>
            <a:ext cx="3778250" cy="3463924"/>
          </a:xfrm>
          <a:prstGeom prst="rect">
            <a:avLst/>
          </a:prstGeom>
          <a:noFill/>
          <a:ln>
            <a:noFill/>
          </a:ln>
        </p:spPr>
      </p:pic>
      <p:sp>
        <p:nvSpPr>
          <p:cNvPr id="271" name="Shape 271"/>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In an experiment, a 0.028-kilogram rubber stopper is attached to one end of a string. A student whirls the stopper overhead in a horizontal circle with a radius of 1.0 meter. The stopper completes 15 revolutions in 10. seconds.</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Find the frequency in revolution/second.</a:t>
            </a:r>
          </a:p>
        </p:txBody>
      </p:sp>
      <p:pic>
        <p:nvPicPr>
          <p:cNvPr id="272" name="Shape 272"/>
          <p:cNvPicPr preferRelativeResize="0"/>
          <p:nvPr/>
        </p:nvPicPr>
        <p:blipFill rotWithShape="1">
          <a:blip r:embed="rId4">
            <a:alphaModFix/>
          </a:blip>
          <a:srcRect/>
          <a:stretch/>
        </p:blipFill>
        <p:spPr>
          <a:xfrm>
            <a:off x="2071686" y="6459537"/>
            <a:ext cx="3048000" cy="476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student spinning a 0.10-kilogram ball at the end of a 0.50-meter string in a horizontal circle at a constant speed of 10. meters per second. If the magnitude of the force applied to the string by the student's hand is increased, the magnitude of the acceleration of the ball in its circular path will</a:t>
            </a:r>
          </a:p>
          <a:p>
            <a:pPr marL="0" marR="0" lvl="0" indent="0" algn="l" rtl="0">
              <a:lnSpc>
                <a:spcPct val="8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decrease</a:t>
            </a:r>
          </a:p>
          <a:p>
            <a:pPr marL="0" marR="0" lvl="0" indent="0" algn="l" rtl="0">
              <a:lnSpc>
                <a:spcPct val="8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increase</a:t>
            </a:r>
          </a:p>
          <a:p>
            <a:pPr marL="0" marR="0" lvl="0" indent="0" algn="l" rtl="0">
              <a:lnSpc>
                <a:spcPct val="8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remain the same</a:t>
            </a:r>
          </a:p>
        </p:txBody>
      </p:sp>
      <p:pic>
        <p:nvPicPr>
          <p:cNvPr id="146" name="Shape 146"/>
          <p:cNvPicPr preferRelativeResize="0"/>
          <p:nvPr/>
        </p:nvPicPr>
        <p:blipFill rotWithShape="1">
          <a:blip r:embed="rId3">
            <a:alphaModFix/>
          </a:blip>
          <a:srcRect/>
          <a:stretch/>
        </p:blipFill>
        <p:spPr>
          <a:xfrm>
            <a:off x="5202237" y="5343525"/>
            <a:ext cx="3941761" cy="1514474"/>
          </a:xfrm>
          <a:prstGeom prst="rect">
            <a:avLst/>
          </a:prstGeom>
          <a:noFill/>
          <a:ln>
            <a:noFill/>
          </a:ln>
        </p:spPr>
      </p:pic>
      <p:pic>
        <p:nvPicPr>
          <p:cNvPr id="147" name="Shape 147"/>
          <p:cNvPicPr preferRelativeResize="0"/>
          <p:nvPr/>
        </p:nvPicPr>
        <p:blipFill rotWithShape="1">
          <a:blip r:embed="rId4">
            <a:alphaModFix/>
          </a:blip>
          <a:srcRect/>
          <a:stretch/>
        </p:blipFill>
        <p:spPr>
          <a:xfrm>
            <a:off x="3249611" y="6689725"/>
            <a:ext cx="2590800" cy="47625"/>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277" name="Shape 277"/>
          <p:cNvPicPr preferRelativeResize="0"/>
          <p:nvPr/>
        </p:nvPicPr>
        <p:blipFill rotWithShape="1">
          <a:blip r:embed="rId3">
            <a:alphaModFix/>
          </a:blip>
          <a:srcRect/>
          <a:stretch/>
        </p:blipFill>
        <p:spPr>
          <a:xfrm>
            <a:off x="5365750" y="4084637"/>
            <a:ext cx="3778250" cy="3463924"/>
          </a:xfrm>
          <a:prstGeom prst="rect">
            <a:avLst/>
          </a:prstGeom>
          <a:noFill/>
          <a:ln>
            <a:noFill/>
          </a:ln>
        </p:spPr>
      </p:pic>
      <p:sp>
        <p:nvSpPr>
          <p:cNvPr id="278" name="Shape 278"/>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In an experiment, a 0.028-kilogram rubber stopper is attached to one end of a string. A student whirls the stopper overhead in a horizontal circle with a radius of 1.0 meter. The stopper completes 15 revolutions in 10. seconds.</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Find the Period (s).</a:t>
            </a:r>
          </a:p>
        </p:txBody>
      </p:sp>
      <p:pic>
        <p:nvPicPr>
          <p:cNvPr id="279" name="Shape 279"/>
          <p:cNvPicPr preferRelativeResize="0"/>
          <p:nvPr/>
        </p:nvPicPr>
        <p:blipFill rotWithShape="1">
          <a:blip r:embed="rId4">
            <a:alphaModFix/>
          </a:blip>
          <a:srcRect/>
          <a:stretch/>
        </p:blipFill>
        <p:spPr>
          <a:xfrm>
            <a:off x="2071686" y="6616700"/>
            <a:ext cx="3048000" cy="47625"/>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pic>
        <p:nvPicPr>
          <p:cNvPr id="284" name="Shape 284"/>
          <p:cNvPicPr preferRelativeResize="0"/>
          <p:nvPr/>
        </p:nvPicPr>
        <p:blipFill rotWithShape="1">
          <a:blip r:embed="rId3">
            <a:alphaModFix/>
          </a:blip>
          <a:srcRect/>
          <a:stretch/>
        </p:blipFill>
        <p:spPr>
          <a:xfrm>
            <a:off x="5365750" y="4067175"/>
            <a:ext cx="3778250" cy="3463924"/>
          </a:xfrm>
          <a:prstGeom prst="rect">
            <a:avLst/>
          </a:prstGeom>
          <a:noFill/>
          <a:ln>
            <a:noFill/>
          </a:ln>
        </p:spPr>
      </p:pic>
      <p:sp>
        <p:nvSpPr>
          <p:cNvPr id="285" name="Shape 28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In an experiment, a 0.028-kilogram rubber stopper is attached to one end of a string. A student whirls the stopper overhead in a horizontal circle with a radius of 1.0 meter. The stopper completes 15 revolutions in 10. seconds.</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Find the tangential velocity in m/s.</a:t>
            </a:r>
          </a:p>
        </p:txBody>
      </p:sp>
      <p:pic>
        <p:nvPicPr>
          <p:cNvPr id="286" name="Shape 286"/>
          <p:cNvPicPr preferRelativeResize="0"/>
          <p:nvPr/>
        </p:nvPicPr>
        <p:blipFill rotWithShape="1">
          <a:blip r:embed="rId4">
            <a:alphaModFix/>
          </a:blip>
          <a:srcRect/>
          <a:stretch/>
        </p:blipFill>
        <p:spPr>
          <a:xfrm>
            <a:off x="1839911" y="6616700"/>
            <a:ext cx="3048000" cy="47625"/>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pic>
        <p:nvPicPr>
          <p:cNvPr id="291" name="Shape 291"/>
          <p:cNvPicPr preferRelativeResize="0"/>
          <p:nvPr/>
        </p:nvPicPr>
        <p:blipFill rotWithShape="1">
          <a:blip r:embed="rId3">
            <a:alphaModFix/>
          </a:blip>
          <a:srcRect/>
          <a:stretch/>
        </p:blipFill>
        <p:spPr>
          <a:xfrm>
            <a:off x="5365750" y="4067175"/>
            <a:ext cx="3778250" cy="3463924"/>
          </a:xfrm>
          <a:prstGeom prst="rect">
            <a:avLst/>
          </a:prstGeom>
          <a:noFill/>
          <a:ln>
            <a:noFill/>
          </a:ln>
        </p:spPr>
      </p:pic>
      <p:sp>
        <p:nvSpPr>
          <p:cNvPr id="292" name="Shape 29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In an experiment, a 0.028-kilogram rubber stopper is attached to one end of a string. A student whirls the stopper overhead in a horizontal circle with a radius of 1.0 meter. The stopper completes 15 revolutions in 10. seconds.</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Find the centripetal acceleration in m/s</a:t>
            </a:r>
            <a:r>
              <a:rPr lang="en-US" sz="4000" b="0" i="0" u="none" strike="noStrike" cap="none" baseline="30000">
                <a:solidFill>
                  <a:schemeClr val="dk1"/>
                </a:solidFill>
                <a:latin typeface="Times New Roman"/>
                <a:ea typeface="Times New Roman"/>
                <a:cs typeface="Times New Roman"/>
                <a:sym typeface="Times New Roman"/>
              </a:rPr>
              <a:t>2</a:t>
            </a:r>
            <a:r>
              <a:rPr lang="en-US" sz="4000" b="0" i="0" u="none" strike="noStrike" cap="none">
                <a:solidFill>
                  <a:schemeClr val="dk1"/>
                </a:solidFill>
                <a:latin typeface="Times New Roman"/>
                <a:ea typeface="Times New Roman"/>
                <a:cs typeface="Times New Roman"/>
                <a:sym typeface="Times New Roman"/>
              </a:rPr>
              <a:t>.</a:t>
            </a:r>
          </a:p>
        </p:txBody>
      </p:sp>
      <p:pic>
        <p:nvPicPr>
          <p:cNvPr id="293" name="Shape 293"/>
          <p:cNvPicPr preferRelativeResize="0"/>
          <p:nvPr/>
        </p:nvPicPr>
        <p:blipFill rotWithShape="1">
          <a:blip r:embed="rId4">
            <a:alphaModFix/>
          </a:blip>
          <a:srcRect/>
          <a:stretch/>
        </p:blipFill>
        <p:spPr>
          <a:xfrm>
            <a:off x="1771650" y="6442075"/>
            <a:ext cx="3048000" cy="4762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pic>
        <p:nvPicPr>
          <p:cNvPr id="298" name="Shape 298"/>
          <p:cNvPicPr preferRelativeResize="0"/>
          <p:nvPr/>
        </p:nvPicPr>
        <p:blipFill rotWithShape="1">
          <a:blip r:embed="rId3">
            <a:alphaModFix/>
          </a:blip>
          <a:srcRect/>
          <a:stretch/>
        </p:blipFill>
        <p:spPr>
          <a:xfrm>
            <a:off x="5365750" y="4067175"/>
            <a:ext cx="3778250" cy="3463924"/>
          </a:xfrm>
          <a:prstGeom prst="rect">
            <a:avLst/>
          </a:prstGeom>
          <a:noFill/>
          <a:ln>
            <a:noFill/>
          </a:ln>
        </p:spPr>
      </p:pic>
      <p:sp>
        <p:nvSpPr>
          <p:cNvPr id="299" name="Shape 299"/>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In an experiment, a 0.028-kilogram rubber stopper is attached to one end of a string. A student whirls the stopper overhead in a horizontal circle with a radius of 1.0 meter. The stopper completes 15 revolutions in 10. seconds.</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Find the centripetal force in N.</a:t>
            </a:r>
          </a:p>
        </p:txBody>
      </p:sp>
      <p:pic>
        <p:nvPicPr>
          <p:cNvPr id="300" name="Shape 300"/>
          <p:cNvPicPr preferRelativeResize="0"/>
          <p:nvPr/>
        </p:nvPicPr>
        <p:blipFill rotWithShape="1">
          <a:blip r:embed="rId4">
            <a:alphaModFix/>
          </a:blip>
          <a:srcRect/>
          <a:stretch/>
        </p:blipFill>
        <p:spPr>
          <a:xfrm>
            <a:off x="1255712" y="6616700"/>
            <a:ext cx="3048000" cy="4762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0.50-kilogram object moves in a horizontal circular path with a radius of 0.25 meter at a constant speed of 4.0 meters per second. What is the magnitude of the object’s acceleration?</a:t>
            </a:r>
          </a:p>
        </p:txBody>
      </p:sp>
      <p:pic>
        <p:nvPicPr>
          <p:cNvPr id="306" name="Shape 306"/>
          <p:cNvPicPr preferRelativeResize="0"/>
          <p:nvPr/>
        </p:nvPicPr>
        <p:blipFill rotWithShape="1">
          <a:blip r:embed="rId3">
            <a:alphaModFix/>
          </a:blip>
          <a:srcRect/>
          <a:stretch/>
        </p:blipFill>
        <p:spPr>
          <a:xfrm>
            <a:off x="2892425" y="6492875"/>
            <a:ext cx="3048000" cy="47625"/>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0.50-kilogram object moves in a horizontal circular path with a radius of 0.25 meter at a constant speed of 4.0 meters per second. What is the magnitude of the object’s centripetal force?</a:t>
            </a:r>
          </a:p>
        </p:txBody>
      </p:sp>
      <p:pic>
        <p:nvPicPr>
          <p:cNvPr id="312" name="Shape 312"/>
          <p:cNvPicPr preferRelativeResize="0"/>
          <p:nvPr/>
        </p:nvPicPr>
        <p:blipFill rotWithShape="1">
          <a:blip r:embed="rId3">
            <a:alphaModFix/>
          </a:blip>
          <a:srcRect/>
          <a:stretch/>
        </p:blipFill>
        <p:spPr>
          <a:xfrm>
            <a:off x="2789236" y="6616700"/>
            <a:ext cx="3048000" cy="47625"/>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0.50-kilogram object moves in a horizontal circular path with a radius of 0.25 meter at a constant speed of 4.0 meters per second. What is the magnitude of the object’s frequency or angular speed in rps?</a:t>
            </a:r>
          </a:p>
        </p:txBody>
      </p:sp>
      <p:pic>
        <p:nvPicPr>
          <p:cNvPr id="318" name="Shape 318"/>
          <p:cNvPicPr preferRelativeResize="0"/>
          <p:nvPr/>
        </p:nvPicPr>
        <p:blipFill rotWithShape="1">
          <a:blip r:embed="rId3">
            <a:alphaModFix/>
          </a:blip>
          <a:srcRect/>
          <a:stretch/>
        </p:blipFill>
        <p:spPr>
          <a:xfrm>
            <a:off x="3021011" y="6640511"/>
            <a:ext cx="3049586" cy="47625"/>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0.50-kilogram object moves in a horizontal circular path with a radius of 0.25 meter at a constant speed of 4.0 meters per second. What is the magnitude of the object’s period?</a:t>
            </a:r>
          </a:p>
        </p:txBody>
      </p:sp>
      <p:pic>
        <p:nvPicPr>
          <p:cNvPr id="324" name="Shape 324"/>
          <p:cNvPicPr preferRelativeResize="0"/>
          <p:nvPr/>
        </p:nvPicPr>
        <p:blipFill rotWithShape="1">
          <a:blip r:embed="rId3">
            <a:alphaModFix/>
          </a:blip>
          <a:srcRect/>
          <a:stretch/>
        </p:blipFill>
        <p:spPr>
          <a:xfrm>
            <a:off x="3021011" y="6492875"/>
            <a:ext cx="3049586" cy="47625"/>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An unbalanced force of 40. Newtons keeps a 5.0-kilogram object traveling in a circle of radius 2.0 meters. What is the acceleration of the object?</a:t>
            </a:r>
          </a:p>
        </p:txBody>
      </p:sp>
      <p:pic>
        <p:nvPicPr>
          <p:cNvPr id="330" name="Shape 330"/>
          <p:cNvPicPr preferRelativeResize="0"/>
          <p:nvPr/>
        </p:nvPicPr>
        <p:blipFill rotWithShape="1">
          <a:blip r:embed="rId3">
            <a:alphaModFix/>
          </a:blip>
          <a:srcRect/>
          <a:stretch/>
        </p:blipFill>
        <p:spPr>
          <a:xfrm>
            <a:off x="2874961" y="6492875"/>
            <a:ext cx="3048000" cy="47625"/>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An unbalanced force of 40. Newtons keeps a 5.0-kilogram object traveling in a circle of radius 2.0 meters. What is the</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speed of the object?</a:t>
            </a:r>
          </a:p>
        </p:txBody>
      </p:sp>
      <p:pic>
        <p:nvPicPr>
          <p:cNvPr id="336" name="Shape 336"/>
          <p:cNvPicPr preferRelativeResize="0"/>
          <p:nvPr/>
        </p:nvPicPr>
        <p:blipFill rotWithShape="1">
          <a:blip r:embed="rId3">
            <a:alphaModFix/>
          </a:blip>
          <a:srcRect/>
          <a:stretch/>
        </p:blipFill>
        <p:spPr>
          <a:xfrm>
            <a:off x="2789236" y="6475412"/>
            <a:ext cx="3048000" cy="4762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Shape 152"/>
          <p:cNvPicPr preferRelativeResize="0"/>
          <p:nvPr/>
        </p:nvPicPr>
        <p:blipFill rotWithShape="1">
          <a:blip r:embed="rId3">
            <a:alphaModFix/>
          </a:blip>
          <a:srcRect/>
          <a:stretch/>
        </p:blipFill>
        <p:spPr>
          <a:xfrm>
            <a:off x="949325" y="2390775"/>
            <a:ext cx="7954962" cy="5140324"/>
          </a:xfrm>
          <a:prstGeom prst="rect">
            <a:avLst/>
          </a:prstGeom>
          <a:noFill/>
          <a:ln>
            <a:noFill/>
          </a:ln>
        </p:spPr>
      </p:pic>
      <p:sp>
        <p:nvSpPr>
          <p:cNvPr id="153" name="Shape 153"/>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The diagram below shows the elliptical orbit of a comet around the Sun.  The magnitude of the centripetal acceleration of the comet is greatest at point</a:t>
            </a:r>
          </a:p>
        </p:txBody>
      </p:sp>
      <p:pic>
        <p:nvPicPr>
          <p:cNvPr id="154" name="Shape 154"/>
          <p:cNvPicPr preferRelativeResize="0"/>
          <p:nvPr/>
        </p:nvPicPr>
        <p:blipFill rotWithShape="1">
          <a:blip r:embed="rId4">
            <a:alphaModFix/>
          </a:blip>
          <a:srcRect/>
          <a:stretch/>
        </p:blipFill>
        <p:spPr>
          <a:xfrm>
            <a:off x="1620837" y="6664325"/>
            <a:ext cx="2590800" cy="47625"/>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An unbalanced force of 40. Newtons keeps a 5.0-kilogram object traveling in a circle of radius 2.0 meters. How long (s) does it take to go around one time?</a:t>
            </a:r>
          </a:p>
        </p:txBody>
      </p:sp>
      <p:pic>
        <p:nvPicPr>
          <p:cNvPr id="343" name="Shape 343"/>
          <p:cNvPicPr preferRelativeResize="0"/>
          <p:nvPr/>
        </p:nvPicPr>
        <p:blipFill rotWithShape="1">
          <a:blip r:embed="rId3">
            <a:alphaModFix/>
          </a:blip>
          <a:srcRect/>
          <a:stretch/>
        </p:blipFill>
        <p:spPr>
          <a:xfrm>
            <a:off x="3021011" y="6616700"/>
            <a:ext cx="3049586" cy="47625"/>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5.0-kg bucket of water is swung in a horizontal circle of 0.70-m radius at a constant speed of 2.0 m/s. How many rounds per second (frequency) does it go?</a:t>
            </a:r>
          </a:p>
        </p:txBody>
      </p:sp>
      <p:pic>
        <p:nvPicPr>
          <p:cNvPr id="350" name="Shape 350"/>
          <p:cNvPicPr preferRelativeResize="0"/>
          <p:nvPr/>
        </p:nvPicPr>
        <p:blipFill rotWithShape="1">
          <a:blip r:embed="rId3">
            <a:alphaModFix/>
          </a:blip>
          <a:srcRect/>
          <a:stretch/>
        </p:blipFill>
        <p:spPr>
          <a:xfrm>
            <a:off x="6661150" y="4335462"/>
            <a:ext cx="2482850" cy="2522536"/>
          </a:xfrm>
          <a:prstGeom prst="rect">
            <a:avLst/>
          </a:prstGeom>
          <a:noFill/>
          <a:ln>
            <a:noFill/>
          </a:ln>
        </p:spPr>
      </p:pic>
      <p:pic>
        <p:nvPicPr>
          <p:cNvPr id="351" name="Shape 351"/>
          <p:cNvPicPr preferRelativeResize="0"/>
          <p:nvPr/>
        </p:nvPicPr>
        <p:blipFill rotWithShape="1">
          <a:blip r:embed="rId4">
            <a:alphaModFix/>
          </a:blip>
          <a:srcRect/>
          <a:stretch/>
        </p:blipFill>
        <p:spPr>
          <a:xfrm>
            <a:off x="3021011" y="6492875"/>
            <a:ext cx="3049586" cy="47625"/>
          </a:xfrm>
          <a:prstGeom prst="rect">
            <a:avLst/>
          </a:prstGeom>
          <a:noFill/>
          <a:ln>
            <a:noFill/>
          </a:ln>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5.0-kg bucket of water is swung in a horizontal circle of 0.70-m radius at a constant speed of 2.0 m/s. The magnitude of the centripetal acceleration (m/s</a:t>
            </a:r>
            <a:r>
              <a:rPr lang="en-US" sz="4000" b="0" i="0" u="none" strike="noStrike" cap="none" baseline="30000">
                <a:solidFill>
                  <a:schemeClr val="dk1"/>
                </a:solidFill>
                <a:latin typeface="Times New Roman"/>
                <a:ea typeface="Times New Roman"/>
                <a:cs typeface="Times New Roman"/>
                <a:sym typeface="Times New Roman"/>
              </a:rPr>
              <a:t>2</a:t>
            </a:r>
            <a:r>
              <a:rPr lang="en-US" sz="4000" b="0" i="0" u="none" strike="noStrike" cap="none">
                <a:solidFill>
                  <a:schemeClr val="dk1"/>
                </a:solidFill>
                <a:latin typeface="Times New Roman"/>
                <a:ea typeface="Times New Roman"/>
                <a:cs typeface="Times New Roman"/>
                <a:sym typeface="Times New Roman"/>
              </a:rPr>
              <a:t>) on the bucket of water is approximately</a:t>
            </a:r>
          </a:p>
        </p:txBody>
      </p:sp>
      <p:pic>
        <p:nvPicPr>
          <p:cNvPr id="358" name="Shape 358"/>
          <p:cNvPicPr preferRelativeResize="0"/>
          <p:nvPr/>
        </p:nvPicPr>
        <p:blipFill rotWithShape="1">
          <a:blip r:embed="rId3">
            <a:alphaModFix/>
          </a:blip>
          <a:srcRect/>
          <a:stretch/>
        </p:blipFill>
        <p:spPr>
          <a:xfrm>
            <a:off x="6661150" y="4335462"/>
            <a:ext cx="2482850" cy="2522536"/>
          </a:xfrm>
          <a:prstGeom prst="rect">
            <a:avLst/>
          </a:prstGeom>
          <a:noFill/>
          <a:ln>
            <a:noFill/>
          </a:ln>
        </p:spPr>
      </p:pic>
      <p:pic>
        <p:nvPicPr>
          <p:cNvPr id="359" name="Shape 359"/>
          <p:cNvPicPr preferRelativeResize="0"/>
          <p:nvPr/>
        </p:nvPicPr>
        <p:blipFill rotWithShape="1">
          <a:blip r:embed="rId4">
            <a:alphaModFix/>
          </a:blip>
          <a:srcRect/>
          <a:stretch/>
        </p:blipFill>
        <p:spPr>
          <a:xfrm>
            <a:off x="2581275" y="6442075"/>
            <a:ext cx="3049586" cy="47625"/>
          </a:xfrm>
          <a:prstGeom prst="rect">
            <a:avLst/>
          </a:prstGeom>
          <a:noFill/>
          <a:ln>
            <a:noFill/>
          </a:ln>
        </p:spPr>
      </p:pic>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5.0-kg bucket of water is swung in a horizontal circle of 0.70-m radius at a constant speed of 2.0 m/s. The magnitude of the centripetal force (N) on the bucket of water is approximately</a:t>
            </a:r>
          </a:p>
        </p:txBody>
      </p:sp>
      <p:pic>
        <p:nvPicPr>
          <p:cNvPr id="366" name="Shape 366"/>
          <p:cNvPicPr preferRelativeResize="0"/>
          <p:nvPr/>
        </p:nvPicPr>
        <p:blipFill rotWithShape="1">
          <a:blip r:embed="rId3">
            <a:alphaModFix/>
          </a:blip>
          <a:srcRect/>
          <a:stretch/>
        </p:blipFill>
        <p:spPr>
          <a:xfrm>
            <a:off x="6661150" y="4335462"/>
            <a:ext cx="2482850" cy="2522536"/>
          </a:xfrm>
          <a:prstGeom prst="rect">
            <a:avLst/>
          </a:prstGeom>
          <a:noFill/>
          <a:ln>
            <a:noFill/>
          </a:ln>
        </p:spPr>
      </p:pic>
      <p:pic>
        <p:nvPicPr>
          <p:cNvPr id="367" name="Shape 367"/>
          <p:cNvPicPr preferRelativeResize="0"/>
          <p:nvPr/>
        </p:nvPicPr>
        <p:blipFill rotWithShape="1">
          <a:blip r:embed="rId4">
            <a:alphaModFix/>
          </a:blip>
          <a:srcRect/>
          <a:stretch/>
        </p:blipFill>
        <p:spPr>
          <a:xfrm>
            <a:off x="3021011" y="6459537"/>
            <a:ext cx="3049586" cy="47625"/>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pic>
        <p:nvPicPr>
          <p:cNvPr id="372" name="Shape 372"/>
          <p:cNvPicPr preferRelativeResize="0"/>
          <p:nvPr/>
        </p:nvPicPr>
        <p:blipFill rotWithShape="1">
          <a:blip r:embed="rId3">
            <a:alphaModFix/>
          </a:blip>
          <a:srcRect/>
          <a:stretch/>
        </p:blipFill>
        <p:spPr>
          <a:xfrm>
            <a:off x="4416425" y="2600325"/>
            <a:ext cx="4727575" cy="4257674"/>
          </a:xfrm>
          <a:prstGeom prst="rect">
            <a:avLst/>
          </a:prstGeom>
          <a:noFill/>
          <a:ln>
            <a:noFill/>
          </a:ln>
        </p:spPr>
      </p:pic>
      <p:sp>
        <p:nvSpPr>
          <p:cNvPr id="373" name="Shape 373"/>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1200-kg car traveling at a constant speed of 9.0 m/s turns at an intersection. The car follows a horizontal circular path with a radius of 25 meters to point </a:t>
            </a:r>
            <a:r>
              <a:rPr lang="en-US" sz="4000" b="0" i="1" u="none" strike="noStrike" cap="none">
                <a:solidFill>
                  <a:schemeClr val="dk1"/>
                </a:solidFill>
                <a:latin typeface="Times New Roman"/>
                <a:ea typeface="Times New Roman"/>
                <a:cs typeface="Times New Roman"/>
                <a:sym typeface="Times New Roman"/>
              </a:rPr>
              <a:t>P</a:t>
            </a:r>
            <a:r>
              <a:rPr lang="en-US" sz="4000" b="0" i="0" u="none" strike="noStrike" cap="none">
                <a:solidFill>
                  <a:schemeClr val="dk1"/>
                </a:solidFill>
                <a:latin typeface="Times New Roman"/>
                <a:ea typeface="Times New Roman"/>
                <a:cs typeface="Times New Roman"/>
                <a:sym typeface="Times New Roman"/>
              </a:rPr>
              <a:t>. At point </a:t>
            </a:r>
            <a:r>
              <a:rPr lang="en-US" sz="4000" b="0" i="1" u="none" strike="noStrike" cap="none">
                <a:solidFill>
                  <a:schemeClr val="dk1"/>
                </a:solidFill>
                <a:latin typeface="Times New Roman"/>
                <a:ea typeface="Times New Roman"/>
                <a:cs typeface="Times New Roman"/>
                <a:sym typeface="Times New Roman"/>
              </a:rPr>
              <a:t>P</a:t>
            </a:r>
            <a:r>
              <a:rPr lang="en-US" sz="4000" b="0" i="0" u="none" strike="noStrike" cap="none">
                <a:solidFill>
                  <a:schemeClr val="dk1"/>
                </a:solidFill>
                <a:latin typeface="Times New Roman"/>
                <a:ea typeface="Times New Roman"/>
                <a:cs typeface="Times New Roman"/>
                <a:sym typeface="Times New Roman"/>
              </a:rPr>
              <a:t>, the car hits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an area of ice and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loses all frictional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force on its tires.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Which path does the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car follow on the ice?</a:t>
            </a:r>
          </a:p>
        </p:txBody>
      </p:sp>
      <p:pic>
        <p:nvPicPr>
          <p:cNvPr id="374" name="Shape 374"/>
          <p:cNvPicPr preferRelativeResize="0"/>
          <p:nvPr/>
        </p:nvPicPr>
        <p:blipFill rotWithShape="1">
          <a:blip r:embed="rId4">
            <a:alphaModFix/>
          </a:blip>
          <a:srcRect/>
          <a:stretch/>
        </p:blipFill>
        <p:spPr>
          <a:xfrm>
            <a:off x="2568575" y="6616700"/>
            <a:ext cx="2592387" cy="47625"/>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pic>
        <p:nvPicPr>
          <p:cNvPr id="380" name="Shape 380"/>
          <p:cNvPicPr preferRelativeResize="0"/>
          <p:nvPr/>
        </p:nvPicPr>
        <p:blipFill rotWithShape="1">
          <a:blip r:embed="rId3">
            <a:alphaModFix/>
          </a:blip>
          <a:srcRect/>
          <a:stretch/>
        </p:blipFill>
        <p:spPr>
          <a:xfrm>
            <a:off x="4416425" y="2600325"/>
            <a:ext cx="4727575" cy="4257674"/>
          </a:xfrm>
          <a:prstGeom prst="rect">
            <a:avLst/>
          </a:prstGeom>
          <a:noFill/>
          <a:ln>
            <a:noFill/>
          </a:ln>
        </p:spPr>
      </p:pic>
      <p:sp>
        <p:nvSpPr>
          <p:cNvPr id="381" name="Shape 381"/>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1200-kg car traveling at a constant speed of 9.0 m/s turns at an intersection. The car follows a horizontal circular path with a radius of 25 meters to point </a:t>
            </a:r>
            <a:r>
              <a:rPr lang="en-US" sz="4000" b="0" i="1" u="none" strike="noStrike" cap="none">
                <a:solidFill>
                  <a:schemeClr val="dk1"/>
                </a:solidFill>
                <a:latin typeface="Times New Roman"/>
                <a:ea typeface="Times New Roman"/>
                <a:cs typeface="Times New Roman"/>
                <a:sym typeface="Times New Roman"/>
              </a:rPr>
              <a:t>P</a:t>
            </a:r>
            <a:r>
              <a:rPr lang="en-US" sz="4000" b="0" i="0" u="none" strike="noStrike" cap="none">
                <a:solidFill>
                  <a:schemeClr val="dk1"/>
                </a:solidFill>
                <a:latin typeface="Times New Roman"/>
                <a:ea typeface="Times New Roman"/>
                <a:cs typeface="Times New Roman"/>
                <a:sym typeface="Times New Roman"/>
              </a:rPr>
              <a:t>. Before the car hit the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ice, what was its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centripetal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acceleration (m/s</a:t>
            </a:r>
            <a:r>
              <a:rPr lang="en-US" sz="4000" b="0" i="0" u="none" strike="noStrike" cap="none" baseline="30000">
                <a:solidFill>
                  <a:schemeClr val="dk1"/>
                </a:solidFill>
                <a:latin typeface="Times New Roman"/>
                <a:ea typeface="Times New Roman"/>
                <a:cs typeface="Times New Roman"/>
                <a:sym typeface="Times New Roman"/>
              </a:rPr>
              <a:t>2</a:t>
            </a:r>
            <a:r>
              <a:rPr lang="en-US" sz="4000" b="0" i="0" u="none" strike="noStrike" cap="none">
                <a:solidFill>
                  <a:schemeClr val="dk1"/>
                </a:solidFill>
                <a:latin typeface="Times New Roman"/>
                <a:ea typeface="Times New Roman"/>
                <a:cs typeface="Times New Roman"/>
                <a:sym typeface="Times New Roman"/>
              </a:rPr>
              <a:t>)?</a:t>
            </a:r>
          </a:p>
        </p:txBody>
      </p:sp>
      <p:pic>
        <p:nvPicPr>
          <p:cNvPr id="382" name="Shape 382"/>
          <p:cNvPicPr preferRelativeResize="0"/>
          <p:nvPr/>
        </p:nvPicPr>
        <p:blipFill rotWithShape="1">
          <a:blip r:embed="rId4">
            <a:alphaModFix/>
          </a:blip>
          <a:srcRect/>
          <a:stretch/>
        </p:blipFill>
        <p:spPr>
          <a:xfrm>
            <a:off x="2392361" y="6459537"/>
            <a:ext cx="3048000" cy="47625"/>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pic>
        <p:nvPicPr>
          <p:cNvPr id="388" name="Shape 388"/>
          <p:cNvPicPr preferRelativeResize="0"/>
          <p:nvPr/>
        </p:nvPicPr>
        <p:blipFill rotWithShape="1">
          <a:blip r:embed="rId3">
            <a:alphaModFix/>
          </a:blip>
          <a:srcRect/>
          <a:stretch/>
        </p:blipFill>
        <p:spPr>
          <a:xfrm>
            <a:off x="4416425" y="2600325"/>
            <a:ext cx="4727575" cy="4257674"/>
          </a:xfrm>
          <a:prstGeom prst="rect">
            <a:avLst/>
          </a:prstGeom>
          <a:noFill/>
          <a:ln>
            <a:noFill/>
          </a:ln>
        </p:spPr>
      </p:pic>
      <p:sp>
        <p:nvSpPr>
          <p:cNvPr id="389" name="Shape 389"/>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A 1200-kg car traveling at a constant speed of 9.0 m/s turns at an intersection. The car follows a horizontal circular path with a radius of 25 meters to point </a:t>
            </a:r>
            <a:r>
              <a:rPr lang="en-US" sz="4000" b="0" i="1" u="none" strike="noStrike" cap="none">
                <a:solidFill>
                  <a:schemeClr val="dk1"/>
                </a:solidFill>
                <a:latin typeface="Times New Roman"/>
                <a:ea typeface="Times New Roman"/>
                <a:cs typeface="Times New Roman"/>
                <a:sym typeface="Times New Roman"/>
              </a:rPr>
              <a:t>P</a:t>
            </a:r>
            <a:r>
              <a:rPr lang="en-US" sz="4000" b="0" i="0" u="none" strike="noStrike" cap="none">
                <a:solidFill>
                  <a:schemeClr val="dk1"/>
                </a:solidFill>
                <a:latin typeface="Times New Roman"/>
                <a:ea typeface="Times New Roman"/>
                <a:cs typeface="Times New Roman"/>
                <a:sym typeface="Times New Roman"/>
              </a:rPr>
              <a:t>. Before the car hit the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ice, what was its </a:t>
            </a:r>
          </a:p>
          <a:p>
            <a:pPr marL="0" marR="0" lvl="0" indent="0" algn="l" rtl="0">
              <a:lnSpc>
                <a:spcPct val="90000"/>
              </a:lnSpc>
              <a:spcBef>
                <a:spcPts val="1000"/>
              </a:spcBef>
              <a:spcAft>
                <a:spcPts val="0"/>
              </a:spcAft>
              <a:buClr>
                <a:schemeClr val="dk1"/>
              </a:buClr>
              <a:buSzPct val="25000"/>
              <a:buFont typeface="Arial"/>
              <a:buNone/>
            </a:pPr>
            <a:r>
              <a:rPr lang="en-US" sz="4000" b="0" i="0" u="none" strike="noStrike" cap="none">
                <a:solidFill>
                  <a:schemeClr val="dk1"/>
                </a:solidFill>
                <a:latin typeface="Times New Roman"/>
                <a:ea typeface="Times New Roman"/>
                <a:cs typeface="Times New Roman"/>
                <a:sym typeface="Times New Roman"/>
              </a:rPr>
              <a:t>centripetal force (N)?</a:t>
            </a:r>
          </a:p>
        </p:txBody>
      </p:sp>
      <p:pic>
        <p:nvPicPr>
          <p:cNvPr id="390" name="Shape 390"/>
          <p:cNvPicPr preferRelativeResize="0"/>
          <p:nvPr/>
        </p:nvPicPr>
        <p:blipFill rotWithShape="1">
          <a:blip r:embed="rId4">
            <a:alphaModFix/>
          </a:blip>
          <a:srcRect/>
          <a:stretch/>
        </p:blipFill>
        <p:spPr>
          <a:xfrm>
            <a:off x="1892300" y="6616700"/>
            <a:ext cx="3048000" cy="47625"/>
          </a:xfrm>
          <a:prstGeom prst="rect">
            <a:avLst/>
          </a:prstGeom>
          <a:noFill/>
          <a:ln>
            <a:noFill/>
          </a:ln>
        </p:spPr>
      </p:pic>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student spinning a 0.10-kilogram ball at the end of a 0.50-meter string in a horizontal circle at a constant speed of 10. meters per second. How many times does the ball go around per second (frequency)?</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p:txBody>
      </p:sp>
      <p:pic>
        <p:nvPicPr>
          <p:cNvPr id="397" name="Shape 397"/>
          <p:cNvPicPr preferRelativeResize="0"/>
          <p:nvPr/>
        </p:nvPicPr>
        <p:blipFill rotWithShape="1">
          <a:blip r:embed="rId3">
            <a:alphaModFix/>
          </a:blip>
          <a:srcRect/>
          <a:stretch/>
        </p:blipFill>
        <p:spPr>
          <a:xfrm>
            <a:off x="5202237" y="5343525"/>
            <a:ext cx="3941761" cy="1514474"/>
          </a:xfrm>
          <a:prstGeom prst="rect">
            <a:avLst/>
          </a:prstGeom>
          <a:noFill/>
          <a:ln>
            <a:noFill/>
          </a:ln>
        </p:spPr>
      </p:pic>
      <p:pic>
        <p:nvPicPr>
          <p:cNvPr id="398" name="Shape 398"/>
          <p:cNvPicPr preferRelativeResize="0"/>
          <p:nvPr/>
        </p:nvPicPr>
        <p:blipFill rotWithShape="1">
          <a:blip r:embed="rId4">
            <a:alphaModFix/>
          </a:blip>
          <a:srcRect/>
          <a:stretch/>
        </p:blipFill>
        <p:spPr>
          <a:xfrm>
            <a:off x="1908175" y="6475412"/>
            <a:ext cx="3048000" cy="47625"/>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student spinning a 0.10-kilogram ball at the end of a 0.50-meter string in a horizontal circle at a constant speed of 10. meters per second. What is the centripetal acceleration?</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p:txBody>
      </p:sp>
      <p:pic>
        <p:nvPicPr>
          <p:cNvPr id="405" name="Shape 405"/>
          <p:cNvPicPr preferRelativeResize="0"/>
          <p:nvPr/>
        </p:nvPicPr>
        <p:blipFill rotWithShape="1">
          <a:blip r:embed="rId3">
            <a:alphaModFix/>
          </a:blip>
          <a:srcRect/>
          <a:stretch/>
        </p:blipFill>
        <p:spPr>
          <a:xfrm>
            <a:off x="5202237" y="5343525"/>
            <a:ext cx="3941761" cy="1514474"/>
          </a:xfrm>
          <a:prstGeom prst="rect">
            <a:avLst/>
          </a:prstGeom>
          <a:noFill/>
          <a:ln>
            <a:noFill/>
          </a:ln>
        </p:spPr>
      </p:pic>
      <p:pic>
        <p:nvPicPr>
          <p:cNvPr id="406" name="Shape 406"/>
          <p:cNvPicPr preferRelativeResize="0"/>
          <p:nvPr/>
        </p:nvPicPr>
        <p:blipFill rotWithShape="1">
          <a:blip r:embed="rId4">
            <a:alphaModFix/>
          </a:blip>
          <a:srcRect/>
          <a:stretch/>
        </p:blipFill>
        <p:spPr>
          <a:xfrm>
            <a:off x="1908175" y="6616700"/>
            <a:ext cx="3048000" cy="47625"/>
          </a:xfrm>
          <a:prstGeom prst="rect">
            <a:avLst/>
          </a:prstGeom>
          <a:noFill/>
          <a:ln>
            <a:noFill/>
          </a:ln>
        </p:spPr>
      </p:pic>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student spinning a 0.10-kilogram ball at the end of a 0.50-meter string in a horizontal circle at a constant speed of 10. meters per second. What is the centripetal force?</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p:txBody>
      </p:sp>
      <p:pic>
        <p:nvPicPr>
          <p:cNvPr id="413" name="Shape 413"/>
          <p:cNvPicPr preferRelativeResize="0"/>
          <p:nvPr/>
        </p:nvPicPr>
        <p:blipFill rotWithShape="1">
          <a:blip r:embed="rId3">
            <a:alphaModFix/>
          </a:blip>
          <a:srcRect/>
          <a:stretch/>
        </p:blipFill>
        <p:spPr>
          <a:xfrm>
            <a:off x="5202237" y="5343525"/>
            <a:ext cx="3941761" cy="1514474"/>
          </a:xfrm>
          <a:prstGeom prst="rect">
            <a:avLst/>
          </a:prstGeom>
          <a:noFill/>
          <a:ln>
            <a:noFill/>
          </a:ln>
        </p:spPr>
      </p:pic>
      <p:pic>
        <p:nvPicPr>
          <p:cNvPr id="414" name="Shape 414"/>
          <p:cNvPicPr preferRelativeResize="0"/>
          <p:nvPr/>
        </p:nvPicPr>
        <p:blipFill rotWithShape="1">
          <a:blip r:embed="rId4">
            <a:alphaModFix/>
          </a:blip>
          <a:srcRect/>
          <a:stretch/>
        </p:blipFill>
        <p:spPr>
          <a:xfrm>
            <a:off x="1908175" y="6407150"/>
            <a:ext cx="3048000" cy="476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193675" y="228600"/>
            <a:ext cx="8804275" cy="6435725"/>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A 60.-kilogram adult and a 30.-kilogram child are passengers on a rotor ride at an amusement park. When the rotating hollow cylinder reaches a certain constant speed, v, the floor moves downward. Both passengers stay "pinned“ against the wall of the rotor. Compared to the magnitude of the acceleration of the adult, the magnitude of the acceleration of the child is</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A. less</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B. greater</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C. the same</a:t>
            </a:r>
          </a:p>
        </p:txBody>
      </p:sp>
      <p:pic>
        <p:nvPicPr>
          <p:cNvPr id="161" name="Shape 161"/>
          <p:cNvPicPr preferRelativeResize="0"/>
          <p:nvPr/>
        </p:nvPicPr>
        <p:blipFill rotWithShape="1">
          <a:blip r:embed="rId3">
            <a:alphaModFix/>
          </a:blip>
          <a:srcRect/>
          <a:stretch/>
        </p:blipFill>
        <p:spPr>
          <a:xfrm>
            <a:off x="4452937" y="4662487"/>
            <a:ext cx="4545012" cy="2195511"/>
          </a:xfrm>
          <a:prstGeom prst="rect">
            <a:avLst/>
          </a:prstGeom>
          <a:noFill/>
          <a:ln>
            <a:noFill/>
          </a:ln>
        </p:spPr>
      </p:pic>
      <p:pic>
        <p:nvPicPr>
          <p:cNvPr id="162" name="Shape 162"/>
          <p:cNvPicPr preferRelativeResize="0"/>
          <p:nvPr/>
        </p:nvPicPr>
        <p:blipFill rotWithShape="1">
          <a:blip r:embed="rId4">
            <a:alphaModFix/>
          </a:blip>
          <a:srcRect/>
          <a:stretch/>
        </p:blipFill>
        <p:spPr>
          <a:xfrm>
            <a:off x="2897186" y="6664325"/>
            <a:ext cx="2590800" cy="476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193675" y="228600"/>
            <a:ext cx="8804275" cy="6435725"/>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A 60.-kilogram adult and a 30.-kilogram child are passengers on a rotor ride at an amusement park. When the rotating hollow cylinder reaches a certain constant speed, v, the floor moves downward. Both passengers stay "pinned“ against the wall of the rotor. Compared to the magnitude of the centripetal force of the adult, the magnitude of the centripetal force of the child is</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A. less</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B. greater</a:t>
            </a:r>
          </a:p>
          <a:p>
            <a:pPr marL="0" marR="0" lvl="0" indent="0" algn="l" rtl="0">
              <a:lnSpc>
                <a:spcPct val="80000"/>
              </a:lnSpc>
              <a:spcBef>
                <a:spcPts val="1000"/>
              </a:spcBef>
              <a:spcAft>
                <a:spcPts val="0"/>
              </a:spcAft>
              <a:buClr>
                <a:schemeClr val="dk1"/>
              </a:buClr>
              <a:buSzPct val="25000"/>
              <a:buFont typeface="Arial"/>
              <a:buNone/>
            </a:pPr>
            <a:r>
              <a:rPr lang="en-US" sz="3700" b="1" i="0" u="none" strike="noStrike" cap="none">
                <a:solidFill>
                  <a:schemeClr val="dk1"/>
                </a:solidFill>
                <a:latin typeface="Times New Roman"/>
                <a:ea typeface="Times New Roman"/>
                <a:cs typeface="Times New Roman"/>
                <a:sym typeface="Times New Roman"/>
              </a:rPr>
              <a:t>C. the same</a:t>
            </a:r>
          </a:p>
        </p:txBody>
      </p:sp>
      <p:pic>
        <p:nvPicPr>
          <p:cNvPr id="169" name="Shape 169"/>
          <p:cNvPicPr preferRelativeResize="0"/>
          <p:nvPr/>
        </p:nvPicPr>
        <p:blipFill rotWithShape="1">
          <a:blip r:embed="rId3">
            <a:alphaModFix/>
          </a:blip>
          <a:srcRect/>
          <a:stretch/>
        </p:blipFill>
        <p:spPr>
          <a:xfrm>
            <a:off x="4452937" y="4662487"/>
            <a:ext cx="4545012" cy="2195511"/>
          </a:xfrm>
          <a:prstGeom prst="rect">
            <a:avLst/>
          </a:prstGeom>
          <a:noFill/>
          <a:ln>
            <a:noFill/>
          </a:ln>
        </p:spPr>
      </p:pic>
      <p:pic>
        <p:nvPicPr>
          <p:cNvPr id="170" name="Shape 170"/>
          <p:cNvPicPr preferRelativeResize="0"/>
          <p:nvPr/>
        </p:nvPicPr>
        <p:blipFill rotWithShape="1">
          <a:blip r:embed="rId4">
            <a:alphaModFix/>
          </a:blip>
          <a:srcRect/>
          <a:stretch/>
        </p:blipFill>
        <p:spPr>
          <a:xfrm>
            <a:off x="2689225" y="6616700"/>
            <a:ext cx="2592387" cy="476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As a car goes around the curve, the centripetal force is directed</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toward the center of the circular curve</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away from the center of the circular curve</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tangent to the curve in the direction of motion</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tangent to the curve opposite the direction of motion</a:t>
            </a:r>
          </a:p>
        </p:txBody>
      </p:sp>
      <p:pic>
        <p:nvPicPr>
          <p:cNvPr id="177" name="Shape 177"/>
          <p:cNvPicPr preferRelativeResize="0"/>
          <p:nvPr/>
        </p:nvPicPr>
        <p:blipFill rotWithShape="1">
          <a:blip r:embed="rId3">
            <a:alphaModFix/>
          </a:blip>
          <a:srcRect/>
          <a:stretch/>
        </p:blipFill>
        <p:spPr>
          <a:xfrm>
            <a:off x="3249611" y="6492875"/>
            <a:ext cx="2590800" cy="476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193675" y="212725"/>
            <a:ext cx="8777287" cy="64516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car rounds a horizontal curve of constant radius at a constant speed. Which diagram best represents the directions of both the car’s velocity, </a:t>
            </a:r>
            <a:r>
              <a:rPr lang="en-US" sz="4000" b="1" i="1" u="none" strike="noStrike" cap="none">
                <a:solidFill>
                  <a:schemeClr val="dk1"/>
                </a:solidFill>
                <a:latin typeface="Times New Roman"/>
                <a:ea typeface="Times New Roman"/>
                <a:cs typeface="Times New Roman"/>
                <a:sym typeface="Times New Roman"/>
              </a:rPr>
              <a:t>v</a:t>
            </a:r>
            <a:r>
              <a:rPr lang="en-US" sz="4000" b="1" i="0" u="none" strike="noStrike" cap="none">
                <a:solidFill>
                  <a:schemeClr val="dk1"/>
                </a:solidFill>
                <a:latin typeface="Times New Roman"/>
                <a:ea typeface="Times New Roman"/>
                <a:cs typeface="Times New Roman"/>
                <a:sym typeface="Times New Roman"/>
              </a:rPr>
              <a:t>, and acceleration, </a:t>
            </a:r>
            <a:r>
              <a:rPr lang="en-US" sz="4000" b="1" i="1" u="none" strike="noStrike" cap="none">
                <a:solidFill>
                  <a:schemeClr val="dk1"/>
                </a:solidFill>
                <a:latin typeface="Times New Roman"/>
                <a:ea typeface="Times New Roman"/>
                <a:cs typeface="Times New Roman"/>
                <a:sym typeface="Times New Roman"/>
              </a:rPr>
              <a:t>a</a:t>
            </a:r>
            <a:r>
              <a:rPr lang="en-US" sz="4000" b="1" i="0" u="none" strike="noStrike" cap="none">
                <a:solidFill>
                  <a:schemeClr val="dk1"/>
                </a:solidFill>
                <a:latin typeface="Times New Roman"/>
                <a:ea typeface="Times New Roman"/>
                <a:cs typeface="Times New Roman"/>
                <a:sym typeface="Times New Roman"/>
              </a:rPr>
              <a:t>?</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	A.		  B.		    C.	        D. </a:t>
            </a:r>
          </a:p>
        </p:txBody>
      </p:sp>
      <p:pic>
        <p:nvPicPr>
          <p:cNvPr id="184" name="Shape 184"/>
          <p:cNvPicPr preferRelativeResize="0"/>
          <p:nvPr/>
        </p:nvPicPr>
        <p:blipFill rotWithShape="1">
          <a:blip r:embed="rId3">
            <a:alphaModFix/>
          </a:blip>
          <a:srcRect/>
          <a:stretch/>
        </p:blipFill>
        <p:spPr>
          <a:xfrm>
            <a:off x="284162" y="3803650"/>
            <a:ext cx="2184399" cy="1828800"/>
          </a:xfrm>
          <a:prstGeom prst="rect">
            <a:avLst/>
          </a:prstGeom>
          <a:noFill/>
          <a:ln>
            <a:noFill/>
          </a:ln>
        </p:spPr>
      </p:pic>
      <p:pic>
        <p:nvPicPr>
          <p:cNvPr id="185" name="Shape 185"/>
          <p:cNvPicPr preferRelativeResize="0"/>
          <p:nvPr/>
        </p:nvPicPr>
        <p:blipFill rotWithShape="1">
          <a:blip r:embed="rId4">
            <a:alphaModFix/>
          </a:blip>
          <a:srcRect/>
          <a:stretch/>
        </p:blipFill>
        <p:spPr>
          <a:xfrm>
            <a:off x="2555875" y="3781425"/>
            <a:ext cx="1863725" cy="1828800"/>
          </a:xfrm>
          <a:prstGeom prst="rect">
            <a:avLst/>
          </a:prstGeom>
          <a:noFill/>
          <a:ln>
            <a:noFill/>
          </a:ln>
        </p:spPr>
      </p:pic>
      <p:pic>
        <p:nvPicPr>
          <p:cNvPr id="186" name="Shape 186"/>
          <p:cNvPicPr preferRelativeResize="0"/>
          <p:nvPr/>
        </p:nvPicPr>
        <p:blipFill rotWithShape="1">
          <a:blip r:embed="rId5">
            <a:alphaModFix/>
          </a:blip>
          <a:srcRect/>
          <a:stretch/>
        </p:blipFill>
        <p:spPr>
          <a:xfrm>
            <a:off x="4583112" y="3792537"/>
            <a:ext cx="2227262" cy="1828800"/>
          </a:xfrm>
          <a:prstGeom prst="rect">
            <a:avLst/>
          </a:prstGeom>
          <a:noFill/>
          <a:ln>
            <a:noFill/>
          </a:ln>
        </p:spPr>
      </p:pic>
      <p:pic>
        <p:nvPicPr>
          <p:cNvPr id="187" name="Shape 187"/>
          <p:cNvPicPr preferRelativeResize="0"/>
          <p:nvPr/>
        </p:nvPicPr>
        <p:blipFill rotWithShape="1">
          <a:blip r:embed="rId6">
            <a:alphaModFix/>
          </a:blip>
          <a:srcRect/>
          <a:stretch/>
        </p:blipFill>
        <p:spPr>
          <a:xfrm>
            <a:off x="6972300" y="3829050"/>
            <a:ext cx="1998661" cy="1828800"/>
          </a:xfrm>
          <a:prstGeom prst="rect">
            <a:avLst/>
          </a:prstGeom>
          <a:noFill/>
          <a:ln>
            <a:noFill/>
          </a:ln>
        </p:spPr>
      </p:pic>
      <p:pic>
        <p:nvPicPr>
          <p:cNvPr id="188" name="Shape 188"/>
          <p:cNvPicPr preferRelativeResize="0"/>
          <p:nvPr/>
        </p:nvPicPr>
        <p:blipFill rotWithShape="1">
          <a:blip r:embed="rId7">
            <a:alphaModFix/>
          </a:blip>
          <a:srcRect/>
          <a:stretch/>
        </p:blipFill>
        <p:spPr>
          <a:xfrm>
            <a:off x="3105150" y="6640511"/>
            <a:ext cx="2590800" cy="476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Shape 194"/>
          <p:cNvPicPr preferRelativeResize="0"/>
          <p:nvPr/>
        </p:nvPicPr>
        <p:blipFill rotWithShape="1">
          <a:blip r:embed="rId3">
            <a:alphaModFix/>
          </a:blip>
          <a:srcRect/>
          <a:stretch/>
        </p:blipFill>
        <p:spPr>
          <a:xfrm>
            <a:off x="2919411" y="2490786"/>
            <a:ext cx="6224586" cy="4367212"/>
          </a:xfrm>
          <a:prstGeom prst="rect">
            <a:avLst/>
          </a:prstGeom>
          <a:noFill/>
          <a:ln>
            <a:noFill/>
          </a:ln>
        </p:spPr>
      </p:pic>
      <p:sp>
        <p:nvSpPr>
          <p:cNvPr id="195" name="Shape 195"/>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car moves with a constant speed in a clockwise direction around a circular</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path of radius </a:t>
            </a:r>
            <a:r>
              <a:rPr lang="en-US" sz="4000" b="1" i="1" u="none" strike="noStrike" cap="none">
                <a:solidFill>
                  <a:schemeClr val="dk1"/>
                </a:solidFill>
                <a:latin typeface="Times New Roman"/>
                <a:ea typeface="Times New Roman"/>
                <a:cs typeface="Times New Roman"/>
                <a:sym typeface="Times New Roman"/>
              </a:rPr>
              <a:t>r. </a:t>
            </a:r>
            <a:r>
              <a:rPr lang="en-US" sz="4000" b="1" i="0" u="none" strike="noStrike" cap="none">
                <a:solidFill>
                  <a:schemeClr val="dk1"/>
                </a:solidFill>
                <a:latin typeface="Times New Roman"/>
                <a:ea typeface="Times New Roman"/>
                <a:cs typeface="Times New Roman"/>
                <a:sym typeface="Times New Roman"/>
              </a:rPr>
              <a:t>When the car is in the position shown, its acceleration is directed toward the</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north</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west</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south</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D. east</a:t>
            </a:r>
          </a:p>
        </p:txBody>
      </p:sp>
      <p:pic>
        <p:nvPicPr>
          <p:cNvPr id="196" name="Shape 196"/>
          <p:cNvPicPr preferRelativeResize="0"/>
          <p:nvPr/>
        </p:nvPicPr>
        <p:blipFill rotWithShape="1">
          <a:blip r:embed="rId4">
            <a:alphaModFix/>
          </a:blip>
          <a:srcRect/>
          <a:stretch/>
        </p:blipFill>
        <p:spPr>
          <a:xfrm>
            <a:off x="2344736" y="6475412"/>
            <a:ext cx="2590800" cy="4762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193675" y="228600"/>
            <a:ext cx="8704261" cy="64357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coin and a ring with the same mass start rolling down a slope at the same time.  Which one will reach the bottom first?</a:t>
            </a:r>
          </a:p>
          <a:p>
            <a:pPr marL="0" marR="0" lvl="0" indent="0" algn="l" rtl="0">
              <a:lnSpc>
                <a:spcPct val="90000"/>
              </a:lnSpc>
              <a:spcBef>
                <a:spcPts val="1000"/>
              </a:spcBef>
              <a:spcAft>
                <a:spcPts val="0"/>
              </a:spcAft>
              <a:buClr>
                <a:schemeClr val="dk1"/>
              </a:buClr>
              <a:buSzPct val="25000"/>
              <a:buFont typeface="Arial"/>
              <a:buNone/>
            </a:pPr>
            <a:endParaRPr sz="4000" b="1" i="0" u="none" strike="noStrike" cap="none">
              <a:solidFill>
                <a:schemeClr val="dk1"/>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A. Ring</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B. Coin</a:t>
            </a:r>
          </a:p>
          <a:p>
            <a:pPr marL="0" marR="0" lvl="0" indent="0" algn="l" rtl="0">
              <a:lnSpc>
                <a:spcPct val="90000"/>
              </a:lnSpc>
              <a:spcBef>
                <a:spcPts val="1000"/>
              </a:spcBef>
              <a:spcAft>
                <a:spcPts val="0"/>
              </a:spcAft>
              <a:buClr>
                <a:schemeClr val="dk1"/>
              </a:buClr>
              <a:buSzPct val="25000"/>
              <a:buFont typeface="Arial"/>
              <a:buNone/>
            </a:pPr>
            <a:r>
              <a:rPr lang="en-US" sz="4000" b="1" i="0" u="none" strike="noStrike" cap="none">
                <a:solidFill>
                  <a:schemeClr val="dk1"/>
                </a:solidFill>
                <a:latin typeface="Times New Roman"/>
                <a:ea typeface="Times New Roman"/>
                <a:cs typeface="Times New Roman"/>
                <a:sym typeface="Times New Roman"/>
              </a:rPr>
              <a:t>C. Both will reach the bottom at the same time</a:t>
            </a:r>
          </a:p>
        </p:txBody>
      </p:sp>
      <p:pic>
        <p:nvPicPr>
          <p:cNvPr id="203" name="Shape 203"/>
          <p:cNvPicPr preferRelativeResize="0"/>
          <p:nvPr/>
        </p:nvPicPr>
        <p:blipFill rotWithShape="1">
          <a:blip r:embed="rId3">
            <a:alphaModFix/>
          </a:blip>
          <a:srcRect/>
          <a:stretch/>
        </p:blipFill>
        <p:spPr>
          <a:xfrm>
            <a:off x="2673350" y="6616700"/>
            <a:ext cx="2590800" cy="476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1772</Words>
  <Application>Microsoft Office PowerPoint</Application>
  <PresentationFormat>On-screen Show (4:3)</PresentationFormat>
  <Paragraphs>155</Paragraphs>
  <Slides>39</Slides>
  <Notes>39</Notes>
  <HiddenSlides>0</HiddenSlides>
  <MMClips>0</MMClips>
  <ScaleCrop>false</ScaleCrop>
  <HeadingPairs>
    <vt:vector size="4" baseType="variant">
      <vt:variant>
        <vt:lpstr>Theme</vt:lpstr>
      </vt:variant>
      <vt:variant>
        <vt:i4>12</vt:i4>
      </vt:variant>
      <vt:variant>
        <vt:lpstr>Slide Titles</vt:lpstr>
      </vt:variant>
      <vt:variant>
        <vt:i4>39</vt:i4>
      </vt:variant>
    </vt:vector>
  </HeadingPairs>
  <TitlesOfParts>
    <vt:vector size="51" baseType="lpstr">
      <vt:lpstr>1_Office Theme</vt:lpstr>
      <vt:lpstr>3_Office Theme</vt:lpstr>
      <vt:lpstr>Office Theme</vt:lpstr>
      <vt:lpstr>2_Office Theme</vt:lpstr>
      <vt:lpstr>4_Office Theme</vt:lpstr>
      <vt:lpstr>5_Office Theme</vt:lpstr>
      <vt:lpstr>6_Office Theme</vt:lpstr>
      <vt:lpstr>7_Office Theme</vt:lpstr>
      <vt:lpstr>8_Office Theme</vt:lpstr>
      <vt:lpstr>9_Office Theme</vt:lpstr>
      <vt:lpstr>10_Office Theme</vt:lpstr>
      <vt:lpstr>11_Office Theme</vt:lpstr>
      <vt:lpstr>Circular Motion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Motion Review</dc:title>
  <cp:lastModifiedBy>Tom Traeger</cp:lastModifiedBy>
  <cp:revision>10</cp:revision>
  <dcterms:modified xsi:type="dcterms:W3CDTF">2016-01-19T19:54:56Z</dcterms:modified>
</cp:coreProperties>
</file>